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4"/>
  </p:notesMasterIdLst>
  <p:sldIdLst>
    <p:sldId id="256" r:id="rId2"/>
    <p:sldId id="284" r:id="rId3"/>
    <p:sldId id="259" r:id="rId4"/>
    <p:sldId id="260" r:id="rId5"/>
    <p:sldId id="261" r:id="rId6"/>
    <p:sldId id="262" r:id="rId7"/>
    <p:sldId id="263" r:id="rId8"/>
    <p:sldId id="264" r:id="rId9"/>
    <p:sldId id="265" r:id="rId10"/>
    <p:sldId id="266" r:id="rId11"/>
    <p:sldId id="267" r:id="rId12"/>
    <p:sldId id="270" r:id="rId13"/>
    <p:sldId id="273" r:id="rId14"/>
    <p:sldId id="287" r:id="rId15"/>
    <p:sldId id="288" r:id="rId16"/>
    <p:sldId id="294" r:id="rId17"/>
    <p:sldId id="297" r:id="rId18"/>
    <p:sldId id="277" r:id="rId19"/>
    <p:sldId id="290" r:id="rId20"/>
    <p:sldId id="295" r:id="rId21"/>
    <p:sldId id="296" r:id="rId22"/>
    <p:sldId id="28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p:cViewPr varScale="1">
        <p:scale>
          <a:sx n="64" d="100"/>
          <a:sy n="64" d="100"/>
        </p:scale>
        <p:origin x="-150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B3E74F-D924-49A1-BC94-532234CDE788}" type="datetimeFigureOut">
              <a:rPr lang="en-US" smtClean="0"/>
              <a:pPr/>
              <a:t>6/26/2013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B96573-E420-4C69-A2E2-008D14CA161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2B96573-E420-4C69-A2E2-008D14CA1618}" type="slidenum">
              <a:rPr lang="en-US" smtClean="0"/>
              <a:pPr/>
              <a:t>12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2B96573-E420-4C69-A2E2-008D14CA1618}" type="slidenum">
              <a:rPr lang="en-US" smtClean="0"/>
              <a:pPr/>
              <a:t>13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2B96573-E420-4C69-A2E2-008D14CA1618}" type="slidenum">
              <a:rPr lang="en-US" smtClean="0"/>
              <a:pPr/>
              <a:t>18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2B96573-E420-4C69-A2E2-008D14CA1618}"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ED6EE7A-72D5-4AEB-A690-B5144A079C94}" type="datetimeFigureOut">
              <a:rPr lang="en-US" smtClean="0"/>
              <a:pPr/>
              <a:t>6/26/2013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68DA942E-454E-4CBF-88AD-4EC64B7185E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D6EE7A-72D5-4AEB-A690-B5144A079C94}" type="datetimeFigureOut">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ED6EE7A-72D5-4AEB-A690-B5144A079C94}" type="datetimeFigureOut">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DA942E-454E-4CBF-88AD-4EC64B7185E3}"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D6EE7A-72D5-4AEB-A690-B5144A079C94}" type="datetimeFigureOut">
              <a:rPr lang="en-US" smtClean="0"/>
              <a:pPr/>
              <a:t>6/26/2013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ED6EE7A-72D5-4AEB-A690-B5144A079C94}" type="datetimeFigureOut">
              <a:rPr lang="en-US" smtClean="0"/>
              <a:pPr/>
              <a:t>6/26/2013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ED6EE7A-72D5-4AEB-A690-B5144A079C94}" type="datetimeFigureOut">
              <a:rPr lang="en-US" smtClean="0"/>
              <a:pPr/>
              <a:t>6/26/2013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D6EE7A-72D5-4AEB-A690-B5144A079C94}" type="datetimeFigureOut">
              <a:rPr lang="en-US" smtClean="0"/>
              <a:pPr/>
              <a:t>6/26/2013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D6EE7A-72D5-4AEB-A690-B5144A079C94}" type="datetimeFigureOut">
              <a:rPr lang="en-US" smtClean="0"/>
              <a:pPr/>
              <a:t>6/26/2013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ED6EE7A-72D5-4AEB-A690-B5144A079C94}" type="datetimeFigureOut">
              <a:rPr lang="en-US" smtClean="0"/>
              <a:pPr/>
              <a:t>6/26/2013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68DA942E-454E-4CBF-88AD-4EC64B7185E3}"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D6EE7A-72D5-4AEB-A690-B5144A079C94}" type="datetimeFigureOut">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D6EE7A-72D5-4AEB-A690-B5144A079C94}" type="datetimeFigureOut">
              <a:rPr lang="en-US" smtClean="0"/>
              <a:pPr/>
              <a:t>6/26/2013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DA942E-454E-4CBF-88AD-4EC64B7185E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ED6EE7A-72D5-4AEB-A690-B5144A079C94}" type="datetimeFigureOut">
              <a:rPr lang="en-US" smtClean="0"/>
              <a:pPr/>
              <a:t>6/26/2013</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68DA942E-454E-4CBF-88AD-4EC64B7185E3}"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 Id="rId5" Type="http://schemas.openxmlformats.org/officeDocument/2006/relationships/image" Target="../media/image3.emf"/><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3.emf"/><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9.jpeg"/><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3.emf"/><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image" Target="../media/image3.emf"/><Relationship Id="rId5" Type="http://schemas.openxmlformats.org/officeDocument/2006/relationships/image" Target="../media/image2.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2.jpeg"/><Relationship Id="rId7"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3.emf"/><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emf"/><Relationship Id="rId11" Type="http://schemas.openxmlformats.org/officeDocument/2006/relationships/image" Target="../media/image3.emf"/><Relationship Id="rId5" Type="http://schemas.openxmlformats.org/officeDocument/2006/relationships/image" Target="../media/image28.jpeg"/><Relationship Id="rId10" Type="http://schemas.openxmlformats.org/officeDocument/2006/relationships/image" Target="../media/image2.jpeg"/><Relationship Id="rId4" Type="http://schemas.openxmlformats.org/officeDocument/2006/relationships/image" Target="../media/image27.jpeg"/><Relationship Id="rId9" Type="http://schemas.openxmlformats.org/officeDocument/2006/relationships/image" Target="../media/image32.jpeg"/></Relationships>
</file>

<file path=ppt/slides/_rels/slide21.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34.jpeg"/><Relationship Id="rId7" Type="http://schemas.openxmlformats.org/officeDocument/2006/relationships/image" Target="../media/image2.jpe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76400" y="2590800"/>
            <a:ext cx="6629400" cy="2286000"/>
          </a:xfrm>
        </p:spPr>
        <p:txBody>
          <a:bodyPr/>
          <a:lstStyle/>
          <a:p>
            <a:pPr algn="ctr"/>
            <a:r>
              <a:rPr lang="en-US" sz="2800" b="1" dirty="0" smtClean="0">
                <a:solidFill>
                  <a:srgbClr val="C00000"/>
                </a:solidFill>
                <a:latin typeface="Times New Roman" pitchFamily="18" charset="0"/>
                <a:cs typeface="Times New Roman" pitchFamily="18" charset="0"/>
              </a:rPr>
              <a:t>“</a:t>
            </a:r>
            <a:r>
              <a:rPr lang="en-US" sz="28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br>
              <a:rPr lang="en-GB" sz="2000" b="1" i="1" dirty="0" smtClean="0">
                <a:solidFill>
                  <a:srgbClr val="C00000"/>
                </a:solidFill>
                <a:latin typeface="Times New Roman" pitchFamily="18" charset="0"/>
                <a:cs typeface="Times New Roman" pitchFamily="18" charset="0"/>
              </a:rPr>
            </a:br>
            <a:r>
              <a:rPr lang="en-GB" sz="2000" b="1" i="1" dirty="0" smtClean="0">
                <a:solidFill>
                  <a:srgbClr val="C00000"/>
                </a:solidFill>
                <a:latin typeface="Times New Roman" pitchFamily="18" charset="0"/>
                <a:cs typeface="Times New Roman" pitchFamily="18" charset="0"/>
              </a:rPr>
              <a:t/>
            </a:r>
            <a:br>
              <a:rPr lang="en-GB" sz="2000" b="1" i="1" dirty="0" smtClean="0">
                <a:solidFill>
                  <a:srgbClr val="C00000"/>
                </a:solidFill>
                <a:latin typeface="Times New Roman" pitchFamily="18" charset="0"/>
                <a:cs typeface="Times New Roman" pitchFamily="18" charset="0"/>
              </a:rPr>
            </a:br>
            <a:r>
              <a:rPr lang="en-GB" sz="2000" b="1" i="1" dirty="0" smtClean="0">
                <a:solidFill>
                  <a:srgbClr val="C00000"/>
                </a:solidFill>
                <a:latin typeface="Times New Roman" pitchFamily="18" charset="0"/>
                <a:cs typeface="Times New Roman" pitchFamily="18" charset="0"/>
              </a:rPr>
              <a:t/>
            </a:r>
            <a:br>
              <a:rPr lang="en-GB" sz="2000" b="1" i="1" dirty="0" smtClean="0">
                <a:solidFill>
                  <a:srgbClr val="C00000"/>
                </a:solidFill>
                <a:latin typeface="Times New Roman" pitchFamily="18" charset="0"/>
                <a:cs typeface="Times New Roman" pitchFamily="18" charset="0"/>
              </a:rPr>
            </a:br>
            <a:r>
              <a:rPr lang="en-GB" sz="2400" b="1" i="1" dirty="0" smtClean="0">
                <a:solidFill>
                  <a:schemeClr val="accent6">
                    <a:lumMod val="50000"/>
                  </a:schemeClr>
                </a:solidFill>
                <a:latin typeface="Times New Roman" pitchFamily="18" charset="0"/>
                <a:cs typeface="Times New Roman" pitchFamily="18" charset="0"/>
              </a:rPr>
              <a:t>Prepared By:  ITA Shikarpur.</a:t>
            </a:r>
            <a:endParaRPr lang="en-US" sz="2000" dirty="0">
              <a:solidFill>
                <a:schemeClr val="accent6">
                  <a:lumMod val="50000"/>
                </a:schemeClr>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of ITA</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School Improvement Program in 105 Schools (22 Schools Physically Rehabilitated)</a:t>
            </a:r>
          </a:p>
          <a:p>
            <a:pPr marL="514350" indent="-514350">
              <a:buFont typeface="+mj-lt"/>
              <a:buAutoNum type="arabicPeriod"/>
            </a:pPr>
            <a:r>
              <a:rPr lang="en-US" dirty="0" smtClean="0"/>
              <a:t>ECD Center /  </a:t>
            </a:r>
            <a:r>
              <a:rPr lang="en-US" dirty="0" err="1" smtClean="0"/>
              <a:t>Pahnjo</a:t>
            </a:r>
            <a:r>
              <a:rPr lang="en-US" dirty="0" smtClean="0"/>
              <a:t> </a:t>
            </a:r>
            <a:r>
              <a:rPr lang="en-US" dirty="0" err="1" smtClean="0"/>
              <a:t>Verho</a:t>
            </a:r>
            <a:endParaRPr lang="en-US" dirty="0" smtClean="0"/>
          </a:p>
          <a:p>
            <a:pPr marL="514350" indent="-514350">
              <a:buFont typeface="+mj-lt"/>
              <a:buAutoNum type="arabicPeriod"/>
            </a:pPr>
            <a:r>
              <a:rPr lang="en-US" dirty="0" smtClean="0"/>
              <a:t>Learning 4 Access  (Piloting Program) </a:t>
            </a:r>
          </a:p>
          <a:p>
            <a:pPr marL="514350" indent="-514350">
              <a:buFont typeface="+mj-lt"/>
              <a:buAutoNum type="arabicPeriod"/>
            </a:pPr>
            <a:r>
              <a:rPr lang="en-US" dirty="0" err="1" smtClean="0"/>
              <a:t>Telenor</a:t>
            </a:r>
            <a:r>
              <a:rPr lang="en-US" dirty="0" smtClean="0"/>
              <a:t> (I-Champ)</a:t>
            </a:r>
          </a:p>
          <a:p>
            <a:pPr marL="514350" indent="-514350">
              <a:buFont typeface="+mj-lt"/>
              <a:buAutoNum type="arabicPeriod"/>
            </a:pPr>
            <a:r>
              <a:rPr lang="en-US" dirty="0" smtClean="0"/>
              <a:t>Healthy Pakistan Mission  (Unilever Pakistan)</a:t>
            </a:r>
          </a:p>
          <a:p>
            <a:pPr marL="514350" indent="-514350">
              <a:buFont typeface="+mj-lt"/>
              <a:buAutoNum type="arabicPeriod"/>
            </a:pPr>
            <a:r>
              <a:rPr lang="en-US" dirty="0" smtClean="0"/>
              <a:t>ASER(Annual Status of Education Report)</a:t>
            </a:r>
          </a:p>
          <a:p>
            <a:pPr>
              <a:buNone/>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r>
              <a:rPr lang="en-US" sz="1600" b="1" dirty="0" smtClean="0">
                <a:solidFill>
                  <a:schemeClr val="accent5">
                    <a:lumMod val="50000"/>
                  </a:schemeClr>
                </a:solidFill>
                <a:latin typeface="Times New Roman" pitchFamily="18" charset="0"/>
                <a:cs typeface="Times New Roman" pitchFamily="18" charset="0"/>
              </a:rPr>
              <a:t>Outcome 1: </a:t>
            </a:r>
          </a:p>
          <a:p>
            <a:r>
              <a:rPr lang="en-US" sz="1600" b="1" dirty="0" smtClean="0">
                <a:solidFill>
                  <a:schemeClr val="accent5">
                    <a:lumMod val="50000"/>
                  </a:schemeClr>
                </a:solidFill>
                <a:latin typeface="Times New Roman" pitchFamily="18" charset="0"/>
                <a:cs typeface="Times New Roman" pitchFamily="18" charset="0"/>
              </a:rPr>
              <a:t>Children have access to improved infrastructure and safe learning environment</a:t>
            </a:r>
          </a:p>
          <a:p>
            <a:endParaRPr lang="en-US" dirty="0" smtClean="0"/>
          </a:p>
          <a:p>
            <a:endParaRPr lang="en-US" dirty="0" smtClean="0"/>
          </a:p>
          <a:p>
            <a:endParaRPr lang="en-US" dirty="0" smtClean="0"/>
          </a:p>
          <a:p>
            <a:endParaRPr lang="en-US" dirty="0" smtClean="0"/>
          </a:p>
          <a:p>
            <a:r>
              <a:rPr lang="en-US" sz="1600" b="1" dirty="0" smtClean="0">
                <a:solidFill>
                  <a:srgbClr val="7030A0"/>
                </a:solidFill>
                <a:latin typeface="Times New Roman" pitchFamily="18" charset="0"/>
                <a:cs typeface="Times New Roman" pitchFamily="18" charset="0"/>
              </a:rPr>
              <a:t>Output 1.2</a:t>
            </a:r>
          </a:p>
          <a:p>
            <a:r>
              <a:rPr lang="en-US" sz="1600" b="1" dirty="0" smtClean="0">
                <a:solidFill>
                  <a:srgbClr val="7030A0"/>
                </a:solidFill>
                <a:latin typeface="Times New Roman" pitchFamily="18" charset="0"/>
                <a:cs typeface="Times New Roman" pitchFamily="18" charset="0"/>
              </a:rPr>
              <a:t> </a:t>
            </a:r>
            <a:r>
              <a:rPr lang="en-US" sz="1600" b="1" dirty="0" smtClean="0">
                <a:solidFill>
                  <a:srgbClr val="7030A0"/>
                </a:solidFill>
              </a:rPr>
              <a:t>105 schools are supplied with learning materials, furniture and Para Teachers</a:t>
            </a:r>
            <a:endParaRPr lang="en-US" sz="1600" dirty="0" smtClean="0">
              <a:solidFill>
                <a:srgbClr val="7030A0"/>
              </a:solidFill>
            </a:endParaRPr>
          </a:p>
          <a:p>
            <a:r>
              <a:rPr lang="en-US" sz="1600" b="1" dirty="0" smtClean="0">
                <a:solidFill>
                  <a:srgbClr val="7030A0"/>
                </a:solidFill>
                <a:latin typeface="Times New Roman" pitchFamily="18" charset="0"/>
                <a:cs typeface="Times New Roman" pitchFamily="18" charset="0"/>
              </a:rPr>
              <a:t>	</a:t>
            </a:r>
          </a:p>
          <a:p>
            <a:endParaRPr lang="en-US" dirty="0"/>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endParaRPr lang="en-US" sz="2000" b="1" dirty="0" smtClean="0">
              <a:latin typeface="Times New Roman" pitchFamily="18" charset="0"/>
              <a:cs typeface="Times New Roman" pitchFamily="18" charset="0"/>
            </a:endParaRPr>
          </a:p>
          <a:p>
            <a:endParaRPr lang="en-US" sz="2000" b="1"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For implementation of improved infrastructure and safe learning environment ITA has provided missing facilities &amp; furniture in 22 targeted schools as per need of schools.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r>
              <a:rPr lang="en-US" sz="1600" b="1" dirty="0" smtClean="0">
                <a:solidFill>
                  <a:schemeClr val="accent5">
                    <a:lumMod val="50000"/>
                  </a:schemeClr>
                </a:solidFill>
                <a:latin typeface="Times New Roman" pitchFamily="18" charset="0"/>
                <a:cs typeface="Times New Roman" pitchFamily="18" charset="0"/>
              </a:rPr>
              <a:t>Outcome 1: </a:t>
            </a:r>
          </a:p>
          <a:p>
            <a:r>
              <a:rPr lang="en-US" sz="1600" b="1" dirty="0" smtClean="0">
                <a:solidFill>
                  <a:schemeClr val="accent5">
                    <a:lumMod val="50000"/>
                  </a:schemeClr>
                </a:solidFill>
                <a:latin typeface="Times New Roman" pitchFamily="18" charset="0"/>
                <a:cs typeface="Times New Roman" pitchFamily="18" charset="0"/>
              </a:rPr>
              <a:t>Children have access to improved infrastructure and safe learning environment</a:t>
            </a:r>
          </a:p>
          <a:p>
            <a:endParaRPr lang="en-US" dirty="0" smtClean="0"/>
          </a:p>
          <a:p>
            <a:endParaRPr lang="en-US" dirty="0" smtClean="0"/>
          </a:p>
          <a:p>
            <a:endParaRPr lang="en-US" dirty="0" smtClean="0"/>
          </a:p>
          <a:p>
            <a:endParaRPr lang="en-US" dirty="0" smtClean="0"/>
          </a:p>
          <a:p>
            <a:r>
              <a:rPr lang="en-US" sz="1600" b="1" dirty="0" smtClean="0">
                <a:solidFill>
                  <a:srgbClr val="7030A0"/>
                </a:solidFill>
                <a:latin typeface="Times New Roman" pitchFamily="18" charset="0"/>
                <a:cs typeface="Times New Roman" pitchFamily="18" charset="0"/>
              </a:rPr>
              <a:t>Output 1.2</a:t>
            </a:r>
          </a:p>
          <a:p>
            <a:r>
              <a:rPr lang="en-US" sz="1600" b="1" dirty="0" smtClean="0">
                <a:solidFill>
                  <a:srgbClr val="7030A0"/>
                </a:solidFill>
                <a:latin typeface="Times New Roman" pitchFamily="18" charset="0"/>
                <a:cs typeface="Times New Roman" pitchFamily="18" charset="0"/>
              </a:rPr>
              <a:t> 105</a:t>
            </a:r>
            <a:r>
              <a:rPr lang="en-US" sz="1600" b="1" dirty="0" smtClean="0">
                <a:solidFill>
                  <a:srgbClr val="7030A0"/>
                </a:solidFill>
              </a:rPr>
              <a:t> schools are supplied with learning materials, furniture and Para Teachers</a:t>
            </a:r>
            <a:endParaRPr lang="en-US" sz="1600" dirty="0" smtClean="0">
              <a:solidFill>
                <a:srgbClr val="7030A0"/>
              </a:solidFill>
            </a:endParaRPr>
          </a:p>
          <a:p>
            <a:r>
              <a:rPr lang="en-US" sz="1600" b="1" dirty="0" smtClean="0">
                <a:solidFill>
                  <a:srgbClr val="7030A0"/>
                </a:solidFill>
                <a:latin typeface="Times New Roman" pitchFamily="18" charset="0"/>
                <a:cs typeface="Times New Roman" pitchFamily="18" charset="0"/>
              </a:rPr>
              <a:t>	</a:t>
            </a:r>
          </a:p>
          <a:p>
            <a:endParaRPr lang="en-US" dirty="0"/>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endParaRPr lang="en-US" sz="2000" b="1" dirty="0" smtClean="0">
              <a:latin typeface="Times New Roman" pitchFamily="18" charset="0"/>
              <a:cs typeface="Times New Roman" pitchFamily="18" charset="0"/>
            </a:endParaRPr>
          </a:p>
          <a:p>
            <a:r>
              <a:rPr lang="en-US" sz="2000" b="1" dirty="0" smtClean="0"/>
              <a:t> Appointment of 40 Para-teachers </a:t>
            </a:r>
            <a:endParaRPr lang="en-US" sz="2000" dirty="0" smtClean="0"/>
          </a:p>
          <a:p>
            <a:endParaRPr lang="en-US" sz="2000" b="1" dirty="0" smtClean="0">
              <a:latin typeface="Times New Roman" pitchFamily="18" charset="0"/>
              <a:cs typeface="Times New Roman" pitchFamily="18" charset="0"/>
            </a:endParaRPr>
          </a:p>
          <a:p>
            <a:r>
              <a:rPr lang="en-US" sz="1800" b="1" dirty="0" smtClean="0">
                <a:latin typeface="Times New Roman" pitchFamily="18" charset="0"/>
                <a:cs typeface="Times New Roman" pitchFamily="18" charset="0"/>
              </a:rPr>
              <a:t>To ensure quality of education we provided temporary teachers to provide support in our partner school.</a:t>
            </a:r>
          </a:p>
          <a:p>
            <a:endParaRPr lang="en-US" sz="1800" b="1"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r>
              <a:rPr lang="en-US" sz="1600" b="1" dirty="0" smtClean="0">
                <a:solidFill>
                  <a:schemeClr val="accent5">
                    <a:lumMod val="50000"/>
                  </a:schemeClr>
                </a:solidFill>
                <a:latin typeface="Times New Roman" pitchFamily="18" charset="0"/>
                <a:cs typeface="Times New Roman" pitchFamily="18" charset="0"/>
              </a:rPr>
              <a:t>Outcome 1: </a:t>
            </a:r>
          </a:p>
          <a:p>
            <a:r>
              <a:rPr lang="en-US" sz="1600" b="1" dirty="0" smtClean="0">
                <a:solidFill>
                  <a:schemeClr val="accent5">
                    <a:lumMod val="50000"/>
                  </a:schemeClr>
                </a:solidFill>
                <a:latin typeface="Times New Roman" pitchFamily="18" charset="0"/>
                <a:cs typeface="Times New Roman" pitchFamily="18" charset="0"/>
              </a:rPr>
              <a:t>Children have access to improved infrastructure and safe learning environment</a:t>
            </a:r>
          </a:p>
          <a:p>
            <a:endParaRPr lang="en-US" dirty="0" smtClean="0"/>
          </a:p>
          <a:p>
            <a:endParaRPr lang="en-US" dirty="0" smtClean="0"/>
          </a:p>
          <a:p>
            <a:endParaRPr lang="en-US" dirty="0" smtClean="0"/>
          </a:p>
          <a:p>
            <a:endParaRPr lang="en-US" dirty="0" smtClean="0"/>
          </a:p>
          <a:p>
            <a:r>
              <a:rPr lang="en-US" sz="1600" b="1" dirty="0" smtClean="0">
                <a:solidFill>
                  <a:srgbClr val="7030A0"/>
                </a:solidFill>
                <a:latin typeface="Times New Roman" pitchFamily="18" charset="0"/>
                <a:cs typeface="Times New Roman" pitchFamily="18" charset="0"/>
              </a:rPr>
              <a:t>Output 1.2</a:t>
            </a:r>
          </a:p>
          <a:p>
            <a:r>
              <a:rPr lang="en-US" sz="1600" b="1" dirty="0" smtClean="0">
                <a:solidFill>
                  <a:srgbClr val="7030A0"/>
                </a:solidFill>
                <a:latin typeface="Times New Roman" pitchFamily="18" charset="0"/>
                <a:cs typeface="Times New Roman" pitchFamily="18" charset="0"/>
              </a:rPr>
              <a:t> 105</a:t>
            </a:r>
            <a:r>
              <a:rPr lang="en-US" sz="1600" b="1" dirty="0" smtClean="0">
                <a:solidFill>
                  <a:srgbClr val="7030A0"/>
                </a:solidFill>
              </a:rPr>
              <a:t> schools are supplied with learning materials, furniture and Para Teachers</a:t>
            </a:r>
            <a:endParaRPr lang="en-US" sz="1600" dirty="0" smtClean="0">
              <a:solidFill>
                <a:srgbClr val="7030A0"/>
              </a:solidFill>
            </a:endParaRPr>
          </a:p>
          <a:p>
            <a:r>
              <a:rPr lang="en-US" sz="1600" b="1" dirty="0" smtClean="0">
                <a:solidFill>
                  <a:srgbClr val="7030A0"/>
                </a:solidFill>
                <a:latin typeface="Times New Roman" pitchFamily="18" charset="0"/>
                <a:cs typeface="Times New Roman" pitchFamily="18" charset="0"/>
              </a:rPr>
              <a:t>	</a:t>
            </a:r>
          </a:p>
          <a:p>
            <a:endParaRPr lang="en-US" dirty="0"/>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a:xfrm>
            <a:off x="3575050" y="1828800"/>
            <a:ext cx="5111750" cy="4572000"/>
          </a:xfrm>
        </p:spPr>
        <p:txBody>
          <a:bodyPr>
            <a:normAutofit/>
          </a:bodyPr>
          <a:lstStyle/>
          <a:p>
            <a:r>
              <a:rPr lang="en-US" sz="2000" b="1" dirty="0" smtClean="0">
                <a:latin typeface="Times New Roman" pitchFamily="18" charset="0"/>
                <a:cs typeface="Times New Roman" pitchFamily="18" charset="0"/>
              </a:rPr>
              <a:t>Reading Kit, ECE kits, Health kits &amp; Sports kits were distributed in all 105 partner schools</a:t>
            </a:r>
          </a:p>
          <a:p>
            <a:r>
              <a:rPr lang="en-US" sz="2000" b="1" dirty="0" smtClean="0">
                <a:latin typeface="Times New Roman" pitchFamily="18" charset="0"/>
                <a:cs typeface="Times New Roman" pitchFamily="18" charset="0"/>
              </a:rPr>
              <a:t>Science kits were provided in 20 schools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r>
              <a:rPr lang="en-US" sz="1800" b="1" dirty="0" smtClean="0">
                <a:solidFill>
                  <a:schemeClr val="accent5">
                    <a:lumMod val="50000"/>
                  </a:schemeClr>
                </a:solidFill>
                <a:latin typeface="Times New Roman" pitchFamily="18" charset="0"/>
                <a:cs typeface="Times New Roman" pitchFamily="18" charset="0"/>
              </a:rPr>
              <a:t>Outcome 2:</a:t>
            </a:r>
          </a:p>
          <a:p>
            <a:r>
              <a:rPr lang="en-US" sz="1800" b="1" dirty="0" smtClean="0">
                <a:solidFill>
                  <a:schemeClr val="accent5">
                    <a:lumMod val="50000"/>
                  </a:schemeClr>
                </a:solidFill>
                <a:latin typeface="Times New Roman" pitchFamily="18" charset="0"/>
                <a:cs typeface="Times New Roman" pitchFamily="18" charset="0"/>
              </a:rPr>
              <a:t> Issues relating quality of education are addressed </a:t>
            </a:r>
          </a:p>
          <a:p>
            <a:endParaRPr lang="en-US" dirty="0" smtClean="0"/>
          </a:p>
          <a:p>
            <a:endParaRPr lang="en-US" dirty="0" smtClean="0"/>
          </a:p>
          <a:p>
            <a:endParaRPr lang="en-US" dirty="0" smtClean="0"/>
          </a:p>
          <a:p>
            <a:endParaRPr lang="en-US" dirty="0" smtClean="0"/>
          </a:p>
          <a:p>
            <a:r>
              <a:rPr lang="en-US" sz="1600" b="1" dirty="0" smtClean="0"/>
              <a:t>Output 2.1 </a:t>
            </a:r>
            <a:r>
              <a:rPr lang="en-US" sz="1600" b="1" dirty="0" smtClean="0">
                <a:solidFill>
                  <a:srgbClr val="7030A0"/>
                </a:solidFill>
                <a:latin typeface="Times New Roman" pitchFamily="18" charset="0"/>
                <a:cs typeface="Times New Roman" pitchFamily="18" charset="0"/>
              </a:rPr>
              <a:t>210 schools’ teachers and school councils provided quality inputs for learning, ECE, DRR, hygiene, life skills and environmental education	</a:t>
            </a: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pPr marL="274320" lvl="2" indent="-274320">
              <a:buClr>
                <a:schemeClr val="accent3"/>
              </a:buClr>
              <a:buSzPct val="95000"/>
            </a:pPr>
            <a:r>
              <a:rPr lang="en-US" sz="1800" dirty="0" smtClean="0">
                <a:latin typeface="Times New Roman" pitchFamily="18" charset="0"/>
                <a:cs typeface="Times New Roman" pitchFamily="18" charset="0"/>
              </a:rPr>
              <a:t>Six days </a:t>
            </a:r>
            <a:r>
              <a:rPr lang="en-US" sz="1800" b="1" dirty="0" smtClean="0">
                <a:latin typeface="Times New Roman" pitchFamily="18" charset="0"/>
                <a:cs typeface="Times New Roman" pitchFamily="18" charset="0"/>
              </a:rPr>
              <a:t>Subject Base Training</a:t>
            </a:r>
            <a:r>
              <a:rPr lang="en-US" sz="1800" dirty="0" smtClean="0">
                <a:latin typeface="Times New Roman" pitchFamily="18" charset="0"/>
                <a:cs typeface="Times New Roman" pitchFamily="18" charset="0"/>
              </a:rPr>
              <a:t> on English, Math and Science</a:t>
            </a:r>
          </a:p>
          <a:p>
            <a:pPr lvl="0"/>
            <a:r>
              <a:rPr lang="en-US" sz="1800" dirty="0" smtClean="0">
                <a:latin typeface="Times New Roman" pitchFamily="18" charset="0"/>
                <a:cs typeface="Times New Roman" pitchFamily="18" charset="0"/>
              </a:rPr>
              <a:t> Two days Training on Health &amp; Hygiene Training  </a:t>
            </a:r>
          </a:p>
          <a:p>
            <a:pPr lvl="0"/>
            <a:r>
              <a:rPr lang="en-US" sz="1800" dirty="0" smtClean="0">
                <a:latin typeface="Times New Roman" pitchFamily="18" charset="0"/>
                <a:cs typeface="Times New Roman" pitchFamily="18" charset="0"/>
              </a:rPr>
              <a:t>Two days Training on Early Childhood Education</a:t>
            </a:r>
          </a:p>
          <a:p>
            <a:pPr lvl="0"/>
            <a:r>
              <a:rPr lang="en-US" sz="1800" dirty="0" smtClean="0">
                <a:latin typeface="Times New Roman" pitchFamily="18" charset="0"/>
                <a:cs typeface="Times New Roman" pitchFamily="18" charset="0"/>
              </a:rPr>
              <a:t>Two days Training on Disaster Risk Reduction</a:t>
            </a:r>
          </a:p>
          <a:p>
            <a:pPr lvl="0"/>
            <a:r>
              <a:rPr lang="en-US" sz="1800" dirty="0" smtClean="0">
                <a:latin typeface="Times New Roman" pitchFamily="18" charset="0"/>
                <a:cs typeface="Times New Roman" pitchFamily="18" charset="0"/>
              </a:rPr>
              <a:t>210 PSTs and Para teachers were trained in that Training.</a:t>
            </a:r>
          </a:p>
          <a:p>
            <a:pPr lvl="0"/>
            <a:r>
              <a:rPr lang="en-US" sz="1800" dirty="0" smtClean="0">
                <a:latin typeface="Times New Roman" pitchFamily="18" charset="0"/>
                <a:cs typeface="Times New Roman" pitchFamily="18" charset="0"/>
              </a:rPr>
              <a:t>3 days Annual School Planning training was conducted.</a:t>
            </a:r>
          </a:p>
          <a:p>
            <a:pPr lvl="0"/>
            <a:r>
              <a:rPr lang="en-US" sz="1800" dirty="0" smtClean="0">
                <a:latin typeface="Times New Roman" pitchFamily="18" charset="0"/>
                <a:cs typeface="Times New Roman" pitchFamily="18" charset="0"/>
              </a:rPr>
              <a:t>4 days SMC training was conducted and 1 H.T and 1 SMC member was trained from all 105 schools.</a:t>
            </a:r>
          </a:p>
          <a:p>
            <a:pPr lvl="0"/>
            <a:endParaRPr lang="en-US" sz="1800" dirty="0" smtClean="0">
              <a:latin typeface="Times New Roman" pitchFamily="18" charset="0"/>
              <a:cs typeface="Times New Roman" pitchFamily="18" charset="0"/>
            </a:endParaRPr>
          </a:p>
          <a:p>
            <a:pPr lvl="0"/>
            <a:endParaRPr lang="en-US" sz="1800" dirty="0" smtClean="0">
              <a:latin typeface="Times New Roman" pitchFamily="18" charset="0"/>
              <a:cs typeface="Times New Roman" pitchFamily="18" charset="0"/>
            </a:endParaRPr>
          </a:p>
          <a:p>
            <a:endParaRPr lang="en-US" sz="2000" b="1"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r>
              <a:rPr lang="en-US" sz="1800" b="1" dirty="0" smtClean="0">
                <a:solidFill>
                  <a:schemeClr val="accent5">
                    <a:lumMod val="50000"/>
                  </a:schemeClr>
                </a:solidFill>
                <a:latin typeface="Times New Roman" pitchFamily="18" charset="0"/>
                <a:cs typeface="Times New Roman" pitchFamily="18" charset="0"/>
              </a:rPr>
              <a:t>Outcome 2:</a:t>
            </a:r>
          </a:p>
          <a:p>
            <a:r>
              <a:rPr lang="en-US" sz="1800" b="1" dirty="0" smtClean="0">
                <a:solidFill>
                  <a:schemeClr val="accent5">
                    <a:lumMod val="50000"/>
                  </a:schemeClr>
                </a:solidFill>
                <a:latin typeface="Times New Roman" pitchFamily="18" charset="0"/>
                <a:cs typeface="Times New Roman" pitchFamily="18" charset="0"/>
              </a:rPr>
              <a:t> Issues relating quality of education are addressed </a:t>
            </a:r>
          </a:p>
          <a:p>
            <a:endParaRPr lang="en-US" dirty="0" smtClean="0"/>
          </a:p>
          <a:p>
            <a:endParaRPr lang="en-US" dirty="0" smtClean="0"/>
          </a:p>
          <a:p>
            <a:endParaRPr lang="en-US" dirty="0" smtClean="0"/>
          </a:p>
          <a:p>
            <a:endParaRPr lang="en-US" dirty="0" smtClean="0"/>
          </a:p>
          <a:p>
            <a:r>
              <a:rPr lang="en-US" sz="1600" b="1" dirty="0" smtClean="0"/>
              <a:t>Output 2.2</a:t>
            </a:r>
          </a:p>
          <a:p>
            <a:r>
              <a:rPr lang="en-US" sz="1600" b="1" dirty="0" smtClean="0">
                <a:solidFill>
                  <a:srgbClr val="7030A0"/>
                </a:solidFill>
                <a:latin typeface="Times New Roman" pitchFamily="18" charset="0"/>
                <a:cs typeface="Times New Roman" pitchFamily="18" charset="0"/>
              </a:rPr>
              <a:t>School Enrichments Programs</a:t>
            </a: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r>
              <a:rPr lang="en-US" sz="2000" b="1" dirty="0" smtClean="0">
                <a:latin typeface="Times New Roman" pitchFamily="18" charset="0"/>
                <a:cs typeface="Times New Roman" pitchFamily="18" charset="0"/>
              </a:rPr>
              <a:t>Summer School 2012-13</a:t>
            </a:r>
          </a:p>
          <a:p>
            <a:r>
              <a:rPr lang="en-US" sz="1800" dirty="0" smtClean="0"/>
              <a:t>As part of a non-academic, positive learning experience, summer school provide a safe environment where children can develop self-confidence, social skills, and good work habits while still allowing them to be “kids” having fun.</a:t>
            </a:r>
          </a:p>
          <a:p>
            <a:r>
              <a:rPr lang="en-US" sz="1800" dirty="0" smtClean="0">
                <a:latin typeface="Times New Roman" pitchFamily="18" charset="0"/>
                <a:cs typeface="Times New Roman" pitchFamily="18" charset="0"/>
              </a:rPr>
              <a:t>Summer School was conducted in 2 Schools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r>
              <a:rPr lang="en-US" sz="1800" b="1" dirty="0" smtClean="0">
                <a:solidFill>
                  <a:schemeClr val="accent5">
                    <a:lumMod val="50000"/>
                  </a:schemeClr>
                </a:solidFill>
                <a:latin typeface="Times New Roman" pitchFamily="18" charset="0"/>
                <a:cs typeface="Times New Roman" pitchFamily="18" charset="0"/>
              </a:rPr>
              <a:t>Outcome 2:</a:t>
            </a:r>
          </a:p>
          <a:p>
            <a:r>
              <a:rPr lang="en-US" sz="1800" b="1" dirty="0" smtClean="0">
                <a:solidFill>
                  <a:schemeClr val="accent5">
                    <a:lumMod val="50000"/>
                  </a:schemeClr>
                </a:solidFill>
                <a:latin typeface="Times New Roman" pitchFamily="18" charset="0"/>
                <a:cs typeface="Times New Roman" pitchFamily="18" charset="0"/>
              </a:rPr>
              <a:t> Issues relating quality of education are addressed </a:t>
            </a:r>
          </a:p>
          <a:p>
            <a:endParaRPr lang="en-US" dirty="0" smtClean="0"/>
          </a:p>
          <a:p>
            <a:endParaRPr lang="en-US" dirty="0" smtClean="0"/>
          </a:p>
          <a:p>
            <a:endParaRPr lang="en-US" dirty="0" smtClean="0"/>
          </a:p>
          <a:p>
            <a:endParaRPr lang="en-US" dirty="0" smtClean="0"/>
          </a:p>
          <a:p>
            <a:r>
              <a:rPr lang="en-US" sz="1600" b="1" dirty="0" smtClean="0"/>
              <a:t>Output 2.3</a:t>
            </a:r>
          </a:p>
          <a:p>
            <a:r>
              <a:rPr lang="en-US" sz="1600" b="1" dirty="0" smtClean="0">
                <a:solidFill>
                  <a:srgbClr val="7030A0"/>
                </a:solidFill>
                <a:latin typeface="Times New Roman" pitchFamily="18" charset="0"/>
                <a:cs typeface="Times New Roman" pitchFamily="18" charset="0"/>
              </a:rPr>
              <a:t>School Enrichments Programs</a:t>
            </a: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r>
              <a:rPr lang="en-US" sz="2400" b="1" dirty="0" smtClean="0"/>
              <a:t>Life Skills Sessions</a:t>
            </a:r>
          </a:p>
          <a:p>
            <a:endParaRPr lang="en-US" sz="1800" dirty="0" smtClean="0"/>
          </a:p>
          <a:p>
            <a:r>
              <a:rPr lang="en-US" sz="1800" dirty="0" smtClean="0"/>
              <a:t>Life skill sessions were conducted in targeted schools in which Education promoters told to the children about different life skills.</a:t>
            </a:r>
          </a:p>
          <a:p>
            <a:r>
              <a:rPr lang="en-US" sz="1800" dirty="0" smtClean="0"/>
              <a:t>Personal hygiene</a:t>
            </a:r>
          </a:p>
          <a:p>
            <a:r>
              <a:rPr lang="en-US" sz="1800" dirty="0" smtClean="0"/>
              <a:t>Cleanliness</a:t>
            </a:r>
          </a:p>
          <a:p>
            <a:r>
              <a:rPr lang="en-US" sz="1800" dirty="0" smtClean="0"/>
              <a:t>Speak the truth</a:t>
            </a:r>
          </a:p>
          <a:p>
            <a:r>
              <a:rPr lang="en-US" sz="1800" dirty="0" smtClean="0"/>
              <a:t>Obeying elders</a:t>
            </a:r>
          </a:p>
          <a:p>
            <a:r>
              <a:rPr lang="en-US" sz="1800" dirty="0" smtClean="0"/>
              <a:t>Punctuality etc.</a:t>
            </a:r>
          </a:p>
          <a:p>
            <a:endParaRPr lang="en-US" sz="18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lstStyle/>
          <a:p>
            <a:endParaRPr lang="en-US" sz="1800" b="1" dirty="0" smtClean="0">
              <a:solidFill>
                <a:schemeClr val="accent5">
                  <a:lumMod val="50000"/>
                </a:schemeClr>
              </a:solidFill>
              <a:latin typeface="Times New Roman" pitchFamily="18" charset="0"/>
              <a:cs typeface="Times New Roman" pitchFamily="18" charset="0"/>
            </a:endParaRPr>
          </a:p>
          <a:p>
            <a:r>
              <a:rPr lang="en-US" sz="1800" b="1" dirty="0" smtClean="0">
                <a:solidFill>
                  <a:schemeClr val="accent5">
                    <a:lumMod val="50000"/>
                  </a:schemeClr>
                </a:solidFill>
                <a:latin typeface="Times New Roman" pitchFamily="18" charset="0"/>
                <a:cs typeface="Times New Roman" pitchFamily="18" charset="0"/>
              </a:rPr>
              <a:t> </a:t>
            </a:r>
            <a:r>
              <a:rPr lang="en-US" sz="1800" b="1" dirty="0" smtClean="0">
                <a:solidFill>
                  <a:schemeClr val="accent5">
                    <a:lumMod val="50000"/>
                  </a:schemeClr>
                </a:solidFill>
              </a:rPr>
              <a:t>Outcome 3: Catch Up Program for out of school children </a:t>
            </a:r>
            <a:endParaRPr lang="en-US" sz="1800" dirty="0" smtClean="0">
              <a:solidFill>
                <a:schemeClr val="accent5">
                  <a:lumMod val="50000"/>
                </a:schemeClr>
              </a:solidFill>
            </a:endParaRPr>
          </a:p>
          <a:p>
            <a:r>
              <a:rPr lang="en-US" sz="1800" b="1" dirty="0" smtClean="0">
                <a:solidFill>
                  <a:schemeClr val="accent5">
                    <a:lumMod val="50000"/>
                  </a:schemeClr>
                </a:solidFill>
                <a:latin typeface="Times New Roman" pitchFamily="18" charset="0"/>
                <a:cs typeface="Times New Roman" pitchFamily="18" charset="0"/>
              </a:rPr>
              <a:t> </a:t>
            </a:r>
          </a:p>
          <a:p>
            <a:endParaRPr lang="en-US" dirty="0" smtClean="0"/>
          </a:p>
          <a:p>
            <a:endParaRPr lang="en-US" dirty="0" smtClean="0"/>
          </a:p>
          <a:p>
            <a:endParaRPr lang="en-US" dirty="0" smtClean="0"/>
          </a:p>
          <a:p>
            <a:endParaRPr lang="en-US" dirty="0" smtClean="0"/>
          </a:p>
          <a:p>
            <a:endParaRPr lang="en-US" sz="1600" b="1" dirty="0" smtClean="0"/>
          </a:p>
          <a:p>
            <a:r>
              <a:rPr lang="en-US" sz="1600" b="1" dirty="0" smtClean="0">
                <a:solidFill>
                  <a:srgbClr val="7030A0"/>
                </a:solidFill>
              </a:rPr>
              <a:t>Outcome </a:t>
            </a:r>
            <a:endParaRPr lang="en-US" sz="1600" dirty="0" smtClean="0">
              <a:solidFill>
                <a:srgbClr val="7030A0"/>
              </a:solidFill>
            </a:endParaRPr>
          </a:p>
          <a:p>
            <a:r>
              <a:rPr lang="en-US" sz="1600" b="1" dirty="0" smtClean="0">
                <a:solidFill>
                  <a:srgbClr val="7030A0"/>
                </a:solidFill>
              </a:rPr>
              <a:t>Output 3.1  catch up program for 1000 vulnerable children 8-12 in afternoons</a:t>
            </a:r>
            <a:endParaRPr lang="en-US" sz="1600" dirty="0" smtClean="0">
              <a:solidFill>
                <a:srgbClr val="7030A0"/>
              </a:solidFill>
            </a:endParaRPr>
          </a:p>
          <a:p>
            <a:endParaRPr lang="en-US" sz="1600" b="1" dirty="0" smtClean="0">
              <a:solidFill>
                <a:srgbClr val="7030A0"/>
              </a:solidFill>
              <a:latin typeface="Times New Roman" pitchFamily="18" charset="0"/>
              <a:cs typeface="Times New Roman" pitchFamily="18" charset="0"/>
            </a:endParaRP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pPr>
              <a:buNone/>
            </a:pPr>
            <a:endParaRPr lang="en-US" sz="1800" dirty="0" smtClean="0"/>
          </a:p>
          <a:p>
            <a:pPr>
              <a:buNone/>
            </a:pPr>
            <a:endParaRPr lang="en-US" sz="1800" dirty="0" smtClean="0"/>
          </a:p>
          <a:p>
            <a:pPr>
              <a:buNone/>
            </a:pPr>
            <a:endParaRPr lang="en-US" sz="1800" dirty="0" smtClean="0"/>
          </a:p>
          <a:p>
            <a:pPr>
              <a:buNone/>
            </a:pPr>
            <a:endParaRPr lang="en-US" sz="1800" dirty="0" smtClean="0"/>
          </a:p>
          <a:p>
            <a:r>
              <a:rPr lang="en-US" sz="1800" dirty="0" smtClean="0"/>
              <a:t>Catch up program was for those children who were never enrolled or dropped out for some reasons. It was an afternoon program to enhance reading capability of children and to mainstream them in respective classes or level. It was conducted in </a:t>
            </a:r>
            <a:r>
              <a:rPr lang="en-US" sz="1800" dirty="0" err="1" smtClean="0"/>
              <a:t>Mureed</a:t>
            </a:r>
            <a:r>
              <a:rPr lang="en-US" sz="1800" dirty="0" smtClean="0"/>
              <a:t> </a:t>
            </a:r>
            <a:r>
              <a:rPr lang="en-US" sz="1800" dirty="0" err="1" smtClean="0"/>
              <a:t>Sethar</a:t>
            </a:r>
            <a:r>
              <a:rPr lang="en-US" sz="1800" dirty="0" smtClean="0"/>
              <a:t> on basis of ASER results. </a:t>
            </a:r>
            <a:endParaRPr lang="en-US" sz="18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normAutofit lnSpcReduction="10000"/>
          </a:bodyPr>
          <a:lstStyle/>
          <a:p>
            <a:endParaRPr lang="en-US" sz="1800" b="1" dirty="0" smtClean="0">
              <a:solidFill>
                <a:schemeClr val="accent5">
                  <a:lumMod val="50000"/>
                </a:schemeClr>
              </a:solidFill>
              <a:latin typeface="Times New Roman" pitchFamily="18" charset="0"/>
              <a:cs typeface="Times New Roman" pitchFamily="18" charset="0"/>
            </a:endParaRPr>
          </a:p>
          <a:p>
            <a:r>
              <a:rPr lang="en-GB" sz="1800" b="1" dirty="0" smtClean="0">
                <a:solidFill>
                  <a:schemeClr val="accent5">
                    <a:lumMod val="50000"/>
                  </a:schemeClr>
                </a:solidFill>
              </a:rPr>
              <a:t>Component 2:  </a:t>
            </a:r>
            <a:r>
              <a:rPr lang="en-US" sz="1800" b="1" dirty="0" smtClean="0">
                <a:solidFill>
                  <a:schemeClr val="accent5">
                    <a:lumMod val="50000"/>
                  </a:schemeClr>
                </a:solidFill>
              </a:rPr>
              <a:t>Targeting 3000 children in affected Districts of Punjab &amp; </a:t>
            </a:r>
            <a:r>
              <a:rPr lang="en-US" sz="1800" b="1" dirty="0" err="1" smtClean="0">
                <a:solidFill>
                  <a:schemeClr val="accent5">
                    <a:lumMod val="50000"/>
                  </a:schemeClr>
                </a:solidFill>
              </a:rPr>
              <a:t>Sindh</a:t>
            </a:r>
            <a:r>
              <a:rPr lang="en-US" sz="1800" b="1" dirty="0" smtClean="0">
                <a:solidFill>
                  <a:schemeClr val="accent5">
                    <a:lumMod val="50000"/>
                  </a:schemeClr>
                </a:solidFill>
              </a:rPr>
              <a:t> (minimum 20 schools) with essential basic school and educational materials (Back to School Kits) to enable quality learning</a:t>
            </a:r>
          </a:p>
          <a:p>
            <a:r>
              <a:rPr lang="en-US" sz="1800" b="1" dirty="0" smtClean="0">
                <a:solidFill>
                  <a:srgbClr val="7030A0"/>
                </a:solidFill>
              </a:rPr>
              <a:t>Output 4.1	3000 worst affected children provided full school kits including, bags, stationery, shoes and uniforms</a:t>
            </a:r>
            <a:endParaRPr lang="en-US" sz="1800" dirty="0" smtClean="0">
              <a:solidFill>
                <a:srgbClr val="7030A0"/>
              </a:solidFill>
            </a:endParaRPr>
          </a:p>
          <a:p>
            <a:endParaRPr lang="en-US" sz="1800" b="1" dirty="0" smtClean="0">
              <a:solidFill>
                <a:schemeClr val="accent5">
                  <a:lumMod val="50000"/>
                </a:schemeClr>
              </a:solidFill>
            </a:endParaRPr>
          </a:p>
          <a:p>
            <a:endParaRPr lang="en-US" dirty="0" smtClean="0"/>
          </a:p>
          <a:p>
            <a:endParaRPr lang="en-US" dirty="0" smtClean="0"/>
          </a:p>
          <a:p>
            <a:endParaRPr lang="en-US" dirty="0" smtClean="0"/>
          </a:p>
          <a:p>
            <a:endParaRPr lang="en-US" sz="1600" b="1" dirty="0" smtClean="0"/>
          </a:p>
          <a:p>
            <a:endParaRPr lang="en-US" sz="1600" b="1" dirty="0" smtClean="0">
              <a:solidFill>
                <a:srgbClr val="7030A0"/>
              </a:solidFill>
              <a:latin typeface="Times New Roman" pitchFamily="18" charset="0"/>
              <a:cs typeface="Times New Roman" pitchFamily="18" charset="0"/>
            </a:endParaRP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pPr marL="274320" lvl="2" indent="-274320">
              <a:buClr>
                <a:schemeClr val="accent3"/>
              </a:buClr>
              <a:buSzPct val="95000"/>
            </a:pPr>
            <a:endParaRPr lang="en-US" sz="2000" b="1" dirty="0" smtClean="0"/>
          </a:p>
          <a:p>
            <a:pPr marL="274320" lvl="2" indent="-274320">
              <a:buClr>
                <a:schemeClr val="accent3"/>
              </a:buClr>
              <a:buSzPct val="95000"/>
            </a:pPr>
            <a:endParaRPr lang="en-US" sz="2000" b="1" dirty="0" smtClean="0"/>
          </a:p>
          <a:p>
            <a:pPr marL="274320" lvl="2" indent="-274320">
              <a:buClr>
                <a:schemeClr val="accent3"/>
              </a:buClr>
              <a:buSzPct val="95000"/>
            </a:pPr>
            <a:r>
              <a:rPr lang="en-US" sz="2000" b="1" dirty="0" smtClean="0"/>
              <a:t>Children in affected areas  supported with uniforms, bags, stationary</a:t>
            </a:r>
            <a:endParaRPr lang="en-US" sz="1800" dirty="0" smtClean="0"/>
          </a:p>
          <a:p>
            <a:endParaRPr lang="en-US" sz="1800" dirty="0" smtClean="0">
              <a:latin typeface="Times New Roman" pitchFamily="18" charset="0"/>
              <a:cs typeface="Times New Roman" pitchFamily="18" charset="0"/>
            </a:endParaRPr>
          </a:p>
          <a:p>
            <a:r>
              <a:rPr lang="en-US" sz="1800" dirty="0" smtClean="0"/>
              <a:t>1600 School kits were distribution in 10 schools(Uniform, Sweaters, shoes, notebooks, Bag etc.)</a:t>
            </a:r>
          </a:p>
          <a:p>
            <a:endParaRPr lang="en-US" sz="18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normAutofit fontScale="92500" lnSpcReduction="10000"/>
          </a:bodyPr>
          <a:lstStyle/>
          <a:p>
            <a:r>
              <a:rPr lang="en-GB" sz="1800" b="1" dirty="0" smtClean="0">
                <a:solidFill>
                  <a:schemeClr val="accent5">
                    <a:lumMod val="50000"/>
                  </a:schemeClr>
                </a:solidFill>
              </a:rPr>
              <a:t>Component 3:  </a:t>
            </a:r>
            <a:r>
              <a:rPr lang="en-US" sz="1800" b="1" dirty="0" smtClean="0">
                <a:solidFill>
                  <a:schemeClr val="accent5">
                    <a:lumMod val="50000"/>
                  </a:schemeClr>
                </a:solidFill>
              </a:rPr>
              <a:t>Construction of 15 ECD Centers catering to 3000 children (Ages: 6 months to 6 years) with support for health, hygiene, life skills; ECD learning, recreation and nutrition training for mothers and care givers</a:t>
            </a:r>
            <a:endParaRPr lang="en-US" sz="1800" dirty="0" smtClean="0">
              <a:solidFill>
                <a:schemeClr val="accent5">
                  <a:lumMod val="50000"/>
                </a:schemeClr>
              </a:solidFill>
            </a:endParaRPr>
          </a:p>
          <a:p>
            <a:r>
              <a:rPr lang="en-GB" sz="1800" dirty="0" smtClean="0"/>
              <a:t> </a:t>
            </a:r>
            <a:endParaRPr lang="en-US" sz="1800" dirty="0" smtClean="0"/>
          </a:p>
          <a:p>
            <a:r>
              <a:rPr lang="en-US" sz="1800" b="1" dirty="0" smtClean="0">
                <a:solidFill>
                  <a:srgbClr val="7030A0"/>
                </a:solidFill>
              </a:rPr>
              <a:t>Outcome 5: 15 ECD Center establish for Readiness skills provided for children3-4, enabling them to enroll &amp; persist in local schools</a:t>
            </a:r>
            <a:endParaRPr lang="en-US" sz="1800" dirty="0" smtClean="0">
              <a:solidFill>
                <a:srgbClr val="7030A0"/>
              </a:solidFill>
            </a:endParaRPr>
          </a:p>
          <a:p>
            <a:r>
              <a:rPr lang="en-US" sz="1800" dirty="0" smtClean="0">
                <a:solidFill>
                  <a:srgbClr val="7030A0"/>
                </a:solidFill>
              </a:rPr>
              <a:t> </a:t>
            </a:r>
          </a:p>
          <a:p>
            <a:endParaRPr lang="en-US" sz="1800" dirty="0" smtClean="0">
              <a:solidFill>
                <a:srgbClr val="7030A0"/>
              </a:solidFill>
            </a:endParaRPr>
          </a:p>
          <a:p>
            <a:endParaRPr lang="en-US" sz="1800" b="1" dirty="0" smtClean="0">
              <a:solidFill>
                <a:schemeClr val="accent5">
                  <a:lumMod val="50000"/>
                </a:schemeClr>
              </a:solidFill>
            </a:endParaRPr>
          </a:p>
          <a:p>
            <a:endParaRPr lang="en-US" dirty="0" smtClean="0"/>
          </a:p>
          <a:p>
            <a:endParaRPr lang="en-US" dirty="0" smtClean="0"/>
          </a:p>
          <a:p>
            <a:endParaRPr lang="en-US" dirty="0" smtClean="0"/>
          </a:p>
          <a:p>
            <a:endParaRPr lang="en-US" sz="1600" b="1" dirty="0" smtClean="0"/>
          </a:p>
          <a:p>
            <a:endParaRPr lang="en-US" sz="1600" b="1" dirty="0" smtClean="0">
              <a:solidFill>
                <a:srgbClr val="7030A0"/>
              </a:solidFill>
              <a:latin typeface="Times New Roman" pitchFamily="18" charset="0"/>
              <a:cs typeface="Times New Roman" pitchFamily="18" charset="0"/>
            </a:endParaRP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2"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pPr marL="274320" lvl="2" indent="-274320">
              <a:buClr>
                <a:schemeClr val="accent3"/>
              </a:buClr>
              <a:buSzPct val="95000"/>
            </a:pPr>
            <a:endParaRPr lang="en-US" sz="2000" b="1" dirty="0" smtClean="0"/>
          </a:p>
          <a:p>
            <a:pPr marL="274320" lvl="2" indent="-274320">
              <a:buClr>
                <a:schemeClr val="accent3"/>
              </a:buClr>
              <a:buSzPct val="95000"/>
            </a:pPr>
            <a:r>
              <a:rPr lang="en-US" sz="2000" dirty="0" smtClean="0"/>
              <a:t>We have started 04 ECD Centers (PVs), </a:t>
            </a:r>
            <a:r>
              <a:rPr lang="en-US" sz="2000" dirty="0" err="1" smtClean="0"/>
              <a:t>Makka</a:t>
            </a:r>
            <a:r>
              <a:rPr lang="en-US" sz="2000" dirty="0" smtClean="0"/>
              <a:t>, </a:t>
            </a:r>
            <a:r>
              <a:rPr lang="en-US" sz="2000" dirty="0" err="1" smtClean="0"/>
              <a:t>Kundo</a:t>
            </a:r>
            <a:r>
              <a:rPr lang="en-US" sz="2000" dirty="0" smtClean="0"/>
              <a:t> </a:t>
            </a:r>
            <a:r>
              <a:rPr lang="en-US" sz="2000" dirty="0" err="1" smtClean="0"/>
              <a:t>Uner</a:t>
            </a:r>
            <a:r>
              <a:rPr lang="en-US" sz="2000" dirty="0" smtClean="0"/>
              <a:t>, </a:t>
            </a:r>
            <a:r>
              <a:rPr lang="en-US" sz="2000" dirty="0" err="1" smtClean="0"/>
              <a:t>Zarkhel</a:t>
            </a:r>
            <a:r>
              <a:rPr lang="en-US" sz="2000" dirty="0" smtClean="0"/>
              <a:t>, </a:t>
            </a:r>
            <a:r>
              <a:rPr lang="en-US" sz="2000" dirty="0" err="1" smtClean="0"/>
              <a:t>Fathpur</a:t>
            </a:r>
            <a:r>
              <a:rPr lang="en-US" sz="2000" dirty="0" smtClean="0"/>
              <a:t> and they are going well. To enroll children and meeting with mothers were conducted in respective villages.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normAutofit/>
          </a:bodyPr>
          <a:lstStyle/>
          <a:p>
            <a:endParaRPr lang="en-US" sz="1800" dirty="0" smtClean="0">
              <a:solidFill>
                <a:srgbClr val="7030A0"/>
              </a:solidFill>
            </a:endParaRPr>
          </a:p>
          <a:p>
            <a:r>
              <a:rPr lang="en-US" sz="2400" b="1" dirty="0" smtClean="0">
                <a:solidFill>
                  <a:schemeClr val="accent5">
                    <a:lumMod val="50000"/>
                  </a:schemeClr>
                </a:solidFill>
              </a:rPr>
              <a:t>International Days Celebration </a:t>
            </a:r>
          </a:p>
          <a:p>
            <a:endParaRPr lang="en-US" sz="1800" dirty="0" smtClean="0"/>
          </a:p>
          <a:p>
            <a:endParaRPr lang="en-US" dirty="0" smtClean="0"/>
          </a:p>
          <a:p>
            <a:endParaRPr lang="en-US" dirty="0" smtClean="0"/>
          </a:p>
          <a:p>
            <a:endParaRPr lang="en-US" sz="1600" b="1" dirty="0" smtClean="0"/>
          </a:p>
          <a:p>
            <a:endParaRPr lang="en-US" sz="1600" b="1" dirty="0" smtClean="0">
              <a:solidFill>
                <a:srgbClr val="7030A0"/>
              </a:solidFill>
              <a:latin typeface="Times New Roman" pitchFamily="18" charset="0"/>
              <a:cs typeface="Times New Roman" pitchFamily="18" charset="0"/>
            </a:endParaRPr>
          </a:p>
          <a:p>
            <a:endParaRPr lang="en-US" dirty="0">
              <a:solidFill>
                <a:srgbClr val="7030A0"/>
              </a:solidFill>
              <a:latin typeface="Times New Roman" pitchFamily="18" charset="0"/>
              <a:cs typeface="Times New Roman" pitchFamily="18" charset="0"/>
            </a:endParaRPr>
          </a:p>
        </p:txBody>
      </p:sp>
      <p:pic>
        <p:nvPicPr>
          <p:cNvPr id="7" name="Picture 6" descr="C:\Users\Farooq\Desktop\images.jpg"/>
          <p:cNvPicPr/>
          <p:nvPr/>
        </p:nvPicPr>
        <p:blipFill>
          <a:blip r:embed="rId3"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4"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a:xfrm>
            <a:off x="3505200" y="2667000"/>
            <a:ext cx="5111750" cy="2362200"/>
          </a:xfrm>
        </p:spPr>
        <p:txBody>
          <a:bodyPr>
            <a:normAutofit/>
          </a:bodyPr>
          <a:lstStyle/>
          <a:p>
            <a:pPr marL="274320" lvl="2" indent="-274320">
              <a:buClr>
                <a:schemeClr val="accent3"/>
              </a:buClr>
              <a:buSzPct val="95000"/>
            </a:pPr>
            <a:r>
              <a:rPr lang="en-US" sz="2000" b="1" dirty="0" smtClean="0"/>
              <a:t>Literacy Walk on “International Literacy Day” 8</a:t>
            </a:r>
            <a:r>
              <a:rPr lang="en-US" sz="2000" b="1" baseline="30000" dirty="0" smtClean="0"/>
              <a:t>th</a:t>
            </a:r>
            <a:r>
              <a:rPr lang="en-US" sz="2000" b="1" dirty="0" smtClean="0"/>
              <a:t> September 2012</a:t>
            </a:r>
          </a:p>
          <a:p>
            <a:pPr marL="274320" lvl="2" indent="-274320">
              <a:buClr>
                <a:schemeClr val="accent3"/>
              </a:buClr>
              <a:buSzPct val="95000"/>
            </a:pPr>
            <a:r>
              <a:rPr lang="en-US" sz="2000" b="1" dirty="0" smtClean="0"/>
              <a:t>Global Action week</a:t>
            </a:r>
          </a:p>
          <a:p>
            <a:pPr marL="274320" lvl="2" indent="-274320">
              <a:buClr>
                <a:schemeClr val="accent3"/>
              </a:buClr>
              <a:buSzPct val="95000"/>
            </a:pPr>
            <a:r>
              <a:rPr lang="en-US" sz="2000" b="1" dirty="0" smtClean="0"/>
              <a:t>World Teachers Day.</a:t>
            </a:r>
          </a:p>
          <a:p>
            <a:pPr marL="274320" lvl="2" indent="-274320">
              <a:buClr>
                <a:schemeClr val="accent3"/>
              </a:buClr>
              <a:buSzPct val="95000"/>
              <a:buNone/>
            </a:pPr>
            <a:endParaRPr lang="en-US" sz="20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p:txBody>
          <a:bodyPr>
            <a:normAutofit/>
          </a:bodyPr>
          <a:lstStyle/>
          <a:p>
            <a:endParaRPr lang="en-US" dirty="0" smtClean="0"/>
          </a:p>
          <a:p>
            <a:endParaRPr lang="en-US" dirty="0" smtClean="0"/>
          </a:p>
          <a:p>
            <a:endParaRPr lang="en-US" dirty="0" smtClean="0"/>
          </a:p>
          <a:p>
            <a:endParaRPr lang="en-US" sz="1600" b="1" dirty="0" smtClean="0"/>
          </a:p>
          <a:p>
            <a:endParaRPr lang="en-US" sz="1600" b="1" dirty="0" smtClean="0">
              <a:solidFill>
                <a:srgbClr val="7030A0"/>
              </a:solidFill>
              <a:latin typeface="Times New Roman" pitchFamily="18" charset="0"/>
              <a:cs typeface="Times New Roman" pitchFamily="18" charset="0"/>
            </a:endParaRPr>
          </a:p>
          <a:p>
            <a:r>
              <a:rPr lang="en-US" sz="2800" b="1" dirty="0" smtClean="0">
                <a:solidFill>
                  <a:schemeClr val="accent5">
                    <a:lumMod val="50000"/>
                  </a:schemeClr>
                </a:solidFill>
                <a:latin typeface="Times New Roman" pitchFamily="18" charset="0"/>
                <a:cs typeface="Times New Roman" pitchFamily="18" charset="0"/>
              </a:rPr>
              <a:t>Achievements</a:t>
            </a:r>
            <a:endParaRPr lang="en-US" sz="2800" b="1" dirty="0">
              <a:solidFill>
                <a:schemeClr val="accent5">
                  <a:lumMod val="50000"/>
                </a:schemeClr>
              </a:solidFill>
              <a:latin typeface="Times New Roman" pitchFamily="18" charset="0"/>
              <a:cs typeface="Times New Roman" pitchFamily="18" charset="0"/>
            </a:endParaRPr>
          </a:p>
        </p:txBody>
      </p:sp>
      <p:pic>
        <p:nvPicPr>
          <p:cNvPr id="7" name="Picture 6" descr="C:\Users\Farooq\Desktop\images.jpg"/>
          <p:cNvPicPr/>
          <p:nvPr/>
        </p:nvPicPr>
        <p:blipFill>
          <a:blip r:embed="rId3"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4"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p:txBody>
          <a:bodyPr>
            <a:normAutofit/>
          </a:bodyPr>
          <a:lstStyle/>
          <a:p>
            <a:pPr marL="274320" lvl="2" indent="-274320">
              <a:buClr>
                <a:schemeClr val="accent3"/>
              </a:buClr>
              <a:buSzPct val="95000"/>
            </a:pPr>
            <a:endParaRPr lang="en-US" sz="2000" b="1" dirty="0" smtClean="0"/>
          </a:p>
          <a:p>
            <a:pPr marL="274320" lvl="2" indent="-274320">
              <a:buClr>
                <a:schemeClr val="accent3"/>
              </a:buClr>
              <a:buSzPct val="95000"/>
            </a:pPr>
            <a:r>
              <a:rPr lang="en-US" sz="2000" b="1" dirty="0" smtClean="0"/>
              <a:t>Students enrollment is increased 9%</a:t>
            </a:r>
          </a:p>
          <a:p>
            <a:pPr marL="274320" lvl="2" indent="-274320">
              <a:buClr>
                <a:schemeClr val="accent3"/>
              </a:buClr>
              <a:buSzPct val="95000"/>
            </a:pPr>
            <a:r>
              <a:rPr lang="en-US" sz="2000" b="1" dirty="0" smtClean="0"/>
              <a:t>22 schools physically rehabilitated</a:t>
            </a:r>
          </a:p>
          <a:p>
            <a:pPr marL="274320" lvl="2" indent="-274320">
              <a:buClr>
                <a:schemeClr val="accent3"/>
              </a:buClr>
              <a:buSzPct val="95000"/>
            </a:pPr>
            <a:r>
              <a:rPr lang="en-US" sz="2000" b="1" dirty="0" smtClean="0"/>
              <a:t>After training teaching  methods and techniques are changed</a:t>
            </a:r>
          </a:p>
          <a:p>
            <a:pPr marL="274320" lvl="2" indent="-274320">
              <a:buClr>
                <a:schemeClr val="accent3"/>
              </a:buClr>
              <a:buSzPct val="95000"/>
            </a:pPr>
            <a:r>
              <a:rPr lang="en-US" sz="2000" b="1" dirty="0" smtClean="0"/>
              <a:t>The school are improved in health and hygiene environment.</a:t>
            </a:r>
          </a:p>
          <a:p>
            <a:pPr marL="274320" lvl="2" indent="-274320">
              <a:buClr>
                <a:schemeClr val="accent3"/>
              </a:buClr>
              <a:buSzPct val="95000"/>
            </a:pPr>
            <a:r>
              <a:rPr lang="en-US" sz="2000" b="1" dirty="0" smtClean="0"/>
              <a:t>Close coordination with Education Department.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600200" y="1524000"/>
            <a:ext cx="5791200" cy="984885"/>
          </a:xfrm>
          <a:prstGeom prst="rect">
            <a:avLst/>
          </a:prstGeom>
          <a:noFill/>
        </p:spPr>
        <p:txBody>
          <a:bodyPr wrap="square" rtlCol="0">
            <a:spAutoFit/>
          </a:bodyPr>
          <a:lstStyle/>
          <a:p>
            <a:pPr algn="ctr"/>
            <a:r>
              <a:rPr lang="en-US" sz="4000" b="1" dirty="0" smtClean="0"/>
              <a:t>GBPS  TEENDA</a:t>
            </a:r>
          </a:p>
          <a:p>
            <a:pPr algn="ctr"/>
            <a:endParaRPr lang="en-US" dirty="0"/>
          </a:p>
        </p:txBody>
      </p:sp>
      <p:pic>
        <p:nvPicPr>
          <p:cNvPr id="1026" name="Picture 2" descr="C:\Users\mobile computers khp\Desktop\Teenda Pre &amp; Post Pix\1.JPG"/>
          <p:cNvPicPr>
            <a:picLocks noGrp="1" noChangeAspect="1" noChangeArrowheads="1"/>
          </p:cNvPicPr>
          <p:nvPr>
            <p:ph sz="half" idx="1"/>
          </p:nvPr>
        </p:nvPicPr>
        <p:blipFill>
          <a:blip r:embed="rId2" cstate="print"/>
          <a:srcRect/>
          <a:stretch>
            <a:fillRect/>
          </a:stretch>
        </p:blipFill>
        <p:spPr bwMode="auto">
          <a:xfrm>
            <a:off x="373592" y="2286000"/>
            <a:ext cx="4165600" cy="3200400"/>
          </a:xfrm>
          <a:prstGeom prst="rect">
            <a:avLst/>
          </a:prstGeom>
          <a:noFill/>
        </p:spPr>
      </p:pic>
      <p:pic>
        <p:nvPicPr>
          <p:cNvPr id="1028" name="Picture 4" descr="C:\Users\mobile computers khp\Desktop\Teenda Pre &amp; Post Pix\2.JPG"/>
          <p:cNvPicPr>
            <a:picLocks noGrp="1" noChangeAspect="1" noChangeArrowheads="1"/>
          </p:cNvPicPr>
          <p:nvPr>
            <p:ph sz="half" idx="2"/>
          </p:nvPr>
        </p:nvPicPr>
        <p:blipFill>
          <a:blip r:embed="rId3" cstate="print"/>
          <a:srcRect/>
          <a:stretch>
            <a:fillRect/>
          </a:stretch>
        </p:blipFill>
        <p:spPr bwMode="auto">
          <a:xfrm>
            <a:off x="4564592" y="2286000"/>
            <a:ext cx="4267200" cy="3200400"/>
          </a:xfrm>
          <a:prstGeom prst="rect">
            <a:avLst/>
          </a:prstGeom>
          <a:noFill/>
        </p:spPr>
      </p:pic>
      <p:sp>
        <p:nvSpPr>
          <p:cNvPr id="16" name="TextBox 15"/>
          <p:cNvSpPr txBox="1"/>
          <p:nvPr/>
        </p:nvSpPr>
        <p:spPr>
          <a:xfrm>
            <a:off x="457200" y="5486400"/>
            <a:ext cx="3886200" cy="369332"/>
          </a:xfrm>
          <a:prstGeom prst="rect">
            <a:avLst/>
          </a:prstGeom>
          <a:noFill/>
        </p:spPr>
        <p:txBody>
          <a:bodyPr wrap="square" rtlCol="0">
            <a:spAutoFit/>
          </a:bodyPr>
          <a:lstStyle/>
          <a:p>
            <a:pPr algn="ctr"/>
            <a:r>
              <a:rPr lang="en-US" dirty="0" smtClean="0"/>
              <a:t>Pre-Picture</a:t>
            </a:r>
            <a:endParaRPr lang="en-US" dirty="0"/>
          </a:p>
        </p:txBody>
      </p:sp>
      <p:sp>
        <p:nvSpPr>
          <p:cNvPr id="17" name="TextBox 16"/>
          <p:cNvSpPr txBox="1"/>
          <p:nvPr/>
        </p:nvSpPr>
        <p:spPr>
          <a:xfrm>
            <a:off x="4724400" y="5486400"/>
            <a:ext cx="3886200" cy="369332"/>
          </a:xfrm>
          <a:prstGeom prst="rect">
            <a:avLst/>
          </a:prstGeom>
          <a:noFill/>
        </p:spPr>
        <p:txBody>
          <a:bodyPr wrap="square" rtlCol="0">
            <a:spAutoFit/>
          </a:bodyPr>
          <a:lstStyle/>
          <a:p>
            <a:pPr algn="ctr"/>
            <a:r>
              <a:rPr lang="en-US" dirty="0" smtClean="0"/>
              <a:t>Post-Picture</a:t>
            </a:r>
            <a:endParaRPr lang="en-US" dirty="0"/>
          </a:p>
        </p:txBody>
      </p:sp>
      <p:sp>
        <p:nvSpPr>
          <p:cNvPr id="10" name="Title 3"/>
          <p:cNvSpPr txBox="1">
            <a:spLocks/>
          </p:cNvSpPr>
          <p:nvPr/>
        </p:nvSpPr>
        <p:spPr>
          <a:xfrm>
            <a:off x="1447800" y="228600"/>
            <a:ext cx="6324600" cy="1371602"/>
          </a:xfrm>
          <a:prstGeom prst="rect">
            <a:avLst/>
          </a:prstGeom>
        </p:spPr>
        <p:txBody>
          <a:bodyPr vert="horz" lIns="0" rIns="0" bIns="0" anchor="b">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a:t>
            </a:r>
            <a:r>
              <a:rPr kumimoji="0" lang="en-US" sz="2000" b="1" i="1"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CHILDREN, ESPECIALLY GIRLS AGED 2-12 HAVE ACCESS TO QUALITY EDUCATION WITH IMPROVED INFRASTRUCTURE AND SAFE LEARNING ENVIRONMENT</a:t>
            </a:r>
            <a:r>
              <a:rPr kumimoji="0" lang="en-GB" sz="2000" b="1" i="1" u="none" strike="noStrike" kern="1200" cap="none" spc="0" normalizeH="0" baseline="0" noProof="0" dirty="0" smtClean="0">
                <a:ln>
                  <a:noFill/>
                </a:ln>
                <a:solidFill>
                  <a:srgbClr val="C00000"/>
                </a:solidFill>
                <a:effectLst/>
                <a:uLnTx/>
                <a:uFillTx/>
                <a:latin typeface="Times New Roman" pitchFamily="18" charset="0"/>
                <a:ea typeface="+mj-ea"/>
                <a:cs typeface="Times New Roman" pitchFamily="18" charset="0"/>
              </a:rPr>
              <a:t>”</a:t>
            </a:r>
            <a:endParaRPr kumimoji="0" lang="en-US" sz="2000" b="0" i="0" u="none" strike="noStrike" kern="1200" cap="none" spc="0" normalizeH="0" baseline="0" noProof="0" dirty="0">
              <a:ln>
                <a:noFill/>
              </a:ln>
              <a:solidFill>
                <a:srgbClr val="C00000"/>
              </a:solidFill>
              <a:effectLst/>
              <a:uLnTx/>
              <a:uFillTx/>
              <a:latin typeface="Times New Roman" pitchFamily="18" charset="0"/>
              <a:ea typeface="+mj-ea"/>
              <a:cs typeface="Times New Roman" pitchFamily="18" charset="0"/>
            </a:endParaRPr>
          </a:p>
        </p:txBody>
      </p:sp>
      <p:pic>
        <p:nvPicPr>
          <p:cNvPr id="11" name="Picture 10" descr="C:\Users\Farooq\Desktop\images.jpg"/>
          <p:cNvPicPr/>
          <p:nvPr/>
        </p:nvPicPr>
        <p:blipFill>
          <a:blip r:embed="rId4" cstate="print"/>
          <a:srcRect/>
          <a:stretch>
            <a:fillRect/>
          </a:stretch>
        </p:blipFill>
        <p:spPr bwMode="auto">
          <a:xfrm>
            <a:off x="228600" y="152400"/>
            <a:ext cx="1143000" cy="1371600"/>
          </a:xfrm>
          <a:prstGeom prst="rect">
            <a:avLst/>
          </a:prstGeom>
          <a:noFill/>
          <a:ln w="9525">
            <a:noFill/>
            <a:miter lim="800000"/>
            <a:headEnd/>
            <a:tailEnd/>
          </a:ln>
        </p:spPr>
      </p:pic>
      <p:pic>
        <p:nvPicPr>
          <p:cNvPr id="12" name="Picture 11"/>
          <p:cNvPicPr/>
          <p:nvPr/>
        </p:nvPicPr>
        <p:blipFill>
          <a:blip r:embed="rId5" cstate="print"/>
          <a:srcRect/>
          <a:stretch>
            <a:fillRect/>
          </a:stretch>
        </p:blipFill>
        <p:spPr bwMode="auto">
          <a:xfrm>
            <a:off x="8001000" y="152400"/>
            <a:ext cx="954993" cy="1287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0"/>
          <p:cNvSpPr txBox="1">
            <a:spLocks noChangeArrowheads="1"/>
          </p:cNvSpPr>
          <p:nvPr/>
        </p:nvSpPr>
        <p:spPr bwMode="auto">
          <a:xfrm>
            <a:off x="990600" y="381000"/>
            <a:ext cx="5105400" cy="523220"/>
          </a:xfrm>
          <a:prstGeom prst="rect">
            <a:avLst/>
          </a:prstGeom>
          <a:noFill/>
          <a:ln w="9525">
            <a:noFill/>
            <a:miter lim="800000"/>
            <a:headEnd/>
            <a:tailEnd/>
          </a:ln>
        </p:spPr>
        <p:txBody>
          <a:bodyPr wrap="square">
            <a:spAutoFit/>
          </a:bodyPr>
          <a:lstStyle/>
          <a:p>
            <a:r>
              <a:rPr lang="en-US" sz="2800" b="1" i="1" cap="all" dirty="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Pre </a:t>
            </a:r>
            <a:r>
              <a:rPr lang="en-US" sz="2800" b="1" i="1" cap="all" dirty="0"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Pictures</a:t>
            </a:r>
          </a:p>
        </p:txBody>
      </p:sp>
      <p:sp>
        <p:nvSpPr>
          <p:cNvPr id="15363" name="TextBox 11"/>
          <p:cNvSpPr txBox="1">
            <a:spLocks noChangeArrowheads="1"/>
          </p:cNvSpPr>
          <p:nvPr/>
        </p:nvSpPr>
        <p:spPr bwMode="auto">
          <a:xfrm>
            <a:off x="5029200" y="381000"/>
            <a:ext cx="3581400" cy="523220"/>
          </a:xfrm>
          <a:prstGeom prst="rect">
            <a:avLst/>
          </a:prstGeom>
          <a:noFill/>
          <a:ln w="9525">
            <a:noFill/>
            <a:miter lim="800000"/>
            <a:headEnd/>
            <a:tailEnd/>
          </a:ln>
        </p:spPr>
        <p:txBody>
          <a:bodyPr>
            <a:spAutoFit/>
          </a:bodyPr>
          <a:lstStyle/>
          <a:p>
            <a:pPr algn="ctr"/>
            <a:r>
              <a:rPr lang="en-US" sz="2800" b="1" i="1" cap="all" dirty="0"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Post Pictures</a:t>
            </a:r>
            <a:endParaRPr lang="en-US" sz="2800" b="1" i="1" cap="all" dirty="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endParaRPr>
          </a:p>
        </p:txBody>
      </p:sp>
      <p:sp>
        <p:nvSpPr>
          <p:cNvPr id="15364" name="TextBox 6"/>
          <p:cNvSpPr txBox="1">
            <a:spLocks noChangeArrowheads="1"/>
          </p:cNvSpPr>
          <p:nvPr/>
        </p:nvSpPr>
        <p:spPr bwMode="auto">
          <a:xfrm>
            <a:off x="6934200" y="5791200"/>
            <a:ext cx="1143000" cy="369888"/>
          </a:xfrm>
          <a:prstGeom prst="rect">
            <a:avLst/>
          </a:prstGeom>
          <a:noFill/>
          <a:ln w="9525">
            <a:noFill/>
            <a:miter lim="800000"/>
            <a:headEnd/>
            <a:tailEnd/>
          </a:ln>
        </p:spPr>
        <p:txBody>
          <a:bodyPr>
            <a:spAutoFit/>
          </a:bodyPr>
          <a:lstStyle/>
          <a:p>
            <a:r>
              <a:rPr lang="en-US" dirty="0"/>
              <a:t>Page 1</a:t>
            </a:r>
          </a:p>
        </p:txBody>
      </p:sp>
      <p:pic>
        <p:nvPicPr>
          <p:cNvPr id="9" name="Picture 8" descr="F:\Faisal Shah ITA\Rehabilitation\DC 20 School Pre Pictures\GBPS Hothi\DSCN4649.JPG"/>
          <p:cNvPicPr/>
          <p:nvPr/>
        </p:nvPicPr>
        <p:blipFill>
          <a:blip r:embed="rId2" cstate="print"/>
          <a:srcRect/>
          <a:stretch>
            <a:fillRect/>
          </a:stretch>
        </p:blipFill>
        <p:spPr bwMode="auto">
          <a:xfrm>
            <a:off x="609600" y="1295400"/>
            <a:ext cx="3581400" cy="2286000"/>
          </a:xfrm>
          <a:prstGeom prst="rect">
            <a:avLst/>
          </a:prstGeom>
          <a:noFill/>
          <a:ln w="9525">
            <a:noFill/>
            <a:miter lim="800000"/>
            <a:headEnd/>
            <a:tailEnd/>
          </a:ln>
        </p:spPr>
      </p:pic>
      <p:pic>
        <p:nvPicPr>
          <p:cNvPr id="10" name="Picture 9" descr="F:\DCIM\DCIM\104NIKON\DSCN0837.JPG"/>
          <p:cNvPicPr/>
          <p:nvPr/>
        </p:nvPicPr>
        <p:blipFill>
          <a:blip r:embed="rId3" cstate="print"/>
          <a:srcRect/>
          <a:stretch>
            <a:fillRect/>
          </a:stretch>
        </p:blipFill>
        <p:spPr bwMode="auto">
          <a:xfrm>
            <a:off x="4800600" y="1295400"/>
            <a:ext cx="3810000" cy="2286000"/>
          </a:xfrm>
          <a:prstGeom prst="rect">
            <a:avLst/>
          </a:prstGeom>
          <a:noFill/>
          <a:ln w="9525">
            <a:noFill/>
            <a:miter lim="800000"/>
            <a:headEnd/>
            <a:tailEnd/>
          </a:ln>
        </p:spPr>
      </p:pic>
      <p:pic>
        <p:nvPicPr>
          <p:cNvPr id="11" name="Picture 10" descr="F:\Faisal Shah ITA\Rehabilitation\DC 20 School Pre Pictures\GBPS Hothi\DSCN4630.JPG"/>
          <p:cNvPicPr/>
          <p:nvPr/>
        </p:nvPicPr>
        <p:blipFill>
          <a:blip r:embed="rId4" cstate="print"/>
          <a:srcRect/>
          <a:stretch>
            <a:fillRect/>
          </a:stretch>
        </p:blipFill>
        <p:spPr bwMode="auto">
          <a:xfrm>
            <a:off x="609600" y="3733800"/>
            <a:ext cx="3581400" cy="2362200"/>
          </a:xfrm>
          <a:prstGeom prst="rect">
            <a:avLst/>
          </a:prstGeom>
          <a:noFill/>
          <a:ln w="9525">
            <a:noFill/>
            <a:miter lim="800000"/>
            <a:headEnd/>
            <a:tailEnd/>
          </a:ln>
        </p:spPr>
      </p:pic>
      <p:pic>
        <p:nvPicPr>
          <p:cNvPr id="12" name="Picture 11" descr="F:\DCIM\DCIM\104NIKON\DSCN2170.JPG"/>
          <p:cNvPicPr/>
          <p:nvPr/>
        </p:nvPicPr>
        <p:blipFill>
          <a:blip r:embed="rId5" cstate="print"/>
          <a:srcRect/>
          <a:stretch>
            <a:fillRect/>
          </a:stretch>
        </p:blipFill>
        <p:spPr bwMode="auto">
          <a:xfrm>
            <a:off x="4800600" y="3733800"/>
            <a:ext cx="3810000" cy="2362200"/>
          </a:xfrm>
          <a:prstGeom prst="rect">
            <a:avLst/>
          </a:prstGeom>
          <a:noFill/>
          <a:ln w="9525">
            <a:noFill/>
            <a:miter lim="800000"/>
            <a:headEnd/>
            <a:tailEnd/>
          </a:ln>
        </p:spPr>
      </p:pic>
      <p:pic>
        <p:nvPicPr>
          <p:cNvPr id="13" name="Picture 12" descr="C:\Users\Farooq\Desktop\images.jpg"/>
          <p:cNvPicPr/>
          <p:nvPr/>
        </p:nvPicPr>
        <p:blipFill>
          <a:blip r:embed="rId6" cstate="print"/>
          <a:srcRect/>
          <a:stretch>
            <a:fillRect/>
          </a:stretch>
        </p:blipFill>
        <p:spPr bwMode="auto">
          <a:xfrm>
            <a:off x="228600" y="152400"/>
            <a:ext cx="762000" cy="990600"/>
          </a:xfrm>
          <a:prstGeom prst="rect">
            <a:avLst/>
          </a:prstGeom>
          <a:noFill/>
          <a:ln w="9525">
            <a:noFill/>
            <a:miter lim="800000"/>
            <a:headEnd/>
            <a:tailEnd/>
          </a:ln>
        </p:spPr>
      </p:pic>
      <p:pic>
        <p:nvPicPr>
          <p:cNvPr id="14" name="Picture 13"/>
          <p:cNvPicPr/>
          <p:nvPr/>
        </p:nvPicPr>
        <p:blipFill>
          <a:blip r:embed="rId7" cstate="print"/>
          <a:srcRect/>
          <a:stretch>
            <a:fillRect/>
          </a:stretch>
        </p:blipFill>
        <p:spPr bwMode="auto">
          <a:xfrm>
            <a:off x="8278738" y="152400"/>
            <a:ext cx="636662" cy="929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0"/>
          <p:cNvSpPr txBox="1">
            <a:spLocks noChangeArrowheads="1"/>
          </p:cNvSpPr>
          <p:nvPr/>
        </p:nvSpPr>
        <p:spPr bwMode="auto">
          <a:xfrm>
            <a:off x="914400" y="457200"/>
            <a:ext cx="8153400" cy="523220"/>
          </a:xfrm>
          <a:prstGeom prst="rect">
            <a:avLst/>
          </a:prstGeom>
          <a:noFill/>
          <a:ln w="9525">
            <a:noFill/>
            <a:miter lim="800000"/>
            <a:headEnd/>
            <a:tailEnd/>
          </a:ln>
        </p:spPr>
        <p:txBody>
          <a:bodyPr wrap="square">
            <a:spAutoFit/>
          </a:bodyPr>
          <a:lstStyle/>
          <a:p>
            <a:r>
              <a:rPr lang="en-US" sz="2800" b="1" i="1" cap="all" dirty="0"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Inauguration GGPS </a:t>
            </a:r>
            <a:r>
              <a:rPr lang="en-US" sz="2800" b="1" i="1" cap="all" dirty="0" err="1"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Kirri</a:t>
            </a:r>
            <a:r>
              <a:rPr lang="en-US" sz="2800" b="1" i="1" cap="all" dirty="0"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 </a:t>
            </a:r>
            <a:r>
              <a:rPr lang="en-US" sz="2800" b="1" i="1" cap="all" dirty="0" err="1"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Nawab</a:t>
            </a:r>
            <a:r>
              <a:rPr lang="en-US" sz="2800" b="1" i="1" cap="all" dirty="0" smtClean="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rPr>
              <a:t> Khan</a:t>
            </a:r>
            <a:endParaRPr lang="en-US" sz="2800" b="1" i="1" cap="all" dirty="0">
              <a:solidFill>
                <a:schemeClr val="accent1">
                  <a:lumMod val="75000"/>
                </a:schemeClr>
              </a:solidFill>
              <a:effectLst>
                <a:reflection blurRad="12700" stA="48000" endA="300" endPos="55000" dir="5400000" sy="-90000" algn="bl" rotWithShape="0"/>
              </a:effectLst>
              <a:latin typeface="Times New Roman" pitchFamily="18" charset="0"/>
              <a:ea typeface="+mj-ea"/>
              <a:cs typeface="Times New Roman" pitchFamily="18" charset="0"/>
            </a:endParaRPr>
          </a:p>
        </p:txBody>
      </p:sp>
      <p:sp>
        <p:nvSpPr>
          <p:cNvPr id="15364" name="TextBox 6"/>
          <p:cNvSpPr txBox="1">
            <a:spLocks noChangeArrowheads="1"/>
          </p:cNvSpPr>
          <p:nvPr/>
        </p:nvSpPr>
        <p:spPr bwMode="auto">
          <a:xfrm>
            <a:off x="6934200" y="5791200"/>
            <a:ext cx="1143000" cy="369888"/>
          </a:xfrm>
          <a:prstGeom prst="rect">
            <a:avLst/>
          </a:prstGeom>
          <a:noFill/>
          <a:ln w="9525">
            <a:noFill/>
            <a:miter lim="800000"/>
            <a:headEnd/>
            <a:tailEnd/>
          </a:ln>
        </p:spPr>
        <p:txBody>
          <a:bodyPr>
            <a:spAutoFit/>
          </a:bodyPr>
          <a:lstStyle/>
          <a:p>
            <a:r>
              <a:rPr lang="en-US" dirty="0"/>
              <a:t>Page 1</a:t>
            </a:r>
          </a:p>
        </p:txBody>
      </p:sp>
      <p:sp>
        <p:nvSpPr>
          <p:cNvPr id="13" name="Rectangle 12"/>
          <p:cNvSpPr/>
          <p:nvPr/>
        </p:nvSpPr>
        <p:spPr>
          <a:xfrm>
            <a:off x="533400" y="1143000"/>
            <a:ext cx="8001000" cy="646331"/>
          </a:xfrm>
          <a:prstGeom prst="rect">
            <a:avLst/>
          </a:prstGeom>
        </p:spPr>
        <p:txBody>
          <a:bodyPr wrap="square">
            <a:spAutoFit/>
          </a:bodyPr>
          <a:lstStyle/>
          <a:p>
            <a:r>
              <a:rPr lang="en-US" dirty="0" smtClean="0"/>
              <a:t>Inauguration ceremony of GGPS </a:t>
            </a:r>
            <a:r>
              <a:rPr lang="en-US" dirty="0" err="1" smtClean="0"/>
              <a:t>Kirri</a:t>
            </a:r>
            <a:r>
              <a:rPr lang="en-US" dirty="0" smtClean="0"/>
              <a:t> </a:t>
            </a:r>
            <a:r>
              <a:rPr lang="en-US" dirty="0" err="1" smtClean="0"/>
              <a:t>Nawab</a:t>
            </a:r>
            <a:r>
              <a:rPr lang="en-US" dirty="0" smtClean="0"/>
              <a:t> Khan was held on 2</a:t>
            </a:r>
            <a:r>
              <a:rPr lang="en-US" baseline="30000" dirty="0" smtClean="0"/>
              <a:t>nd</a:t>
            </a:r>
            <a:r>
              <a:rPr lang="en-US" dirty="0" smtClean="0"/>
              <a:t> February, 2013 in District Shikarpur.</a:t>
            </a:r>
          </a:p>
        </p:txBody>
      </p:sp>
      <p:pic>
        <p:nvPicPr>
          <p:cNvPr id="4098" name="Picture 2" descr="C:\Users\mobile computers khp\Desktop\Pics\DSCN2941.JPG"/>
          <p:cNvPicPr>
            <a:picLocks noChangeAspect="1" noChangeArrowheads="1"/>
          </p:cNvPicPr>
          <p:nvPr/>
        </p:nvPicPr>
        <p:blipFill>
          <a:blip r:embed="rId2" cstate="print"/>
          <a:srcRect/>
          <a:stretch>
            <a:fillRect/>
          </a:stretch>
        </p:blipFill>
        <p:spPr bwMode="auto">
          <a:xfrm>
            <a:off x="4495800" y="4343400"/>
            <a:ext cx="3962400" cy="2438400"/>
          </a:xfrm>
          <a:prstGeom prst="rect">
            <a:avLst/>
          </a:prstGeom>
          <a:noFill/>
        </p:spPr>
      </p:pic>
      <p:pic>
        <p:nvPicPr>
          <p:cNvPr id="4099" name="Picture 3" descr="C:\Users\mobile computers khp\Desktop\Pics\DSCN2745.JPG"/>
          <p:cNvPicPr>
            <a:picLocks noChangeAspect="1" noChangeArrowheads="1"/>
          </p:cNvPicPr>
          <p:nvPr/>
        </p:nvPicPr>
        <p:blipFill>
          <a:blip r:embed="rId3" cstate="print"/>
          <a:srcRect/>
          <a:stretch>
            <a:fillRect/>
          </a:stretch>
        </p:blipFill>
        <p:spPr bwMode="auto">
          <a:xfrm>
            <a:off x="609600" y="1752600"/>
            <a:ext cx="3733800" cy="2514600"/>
          </a:xfrm>
          <a:prstGeom prst="rect">
            <a:avLst/>
          </a:prstGeom>
          <a:noFill/>
        </p:spPr>
      </p:pic>
      <p:pic>
        <p:nvPicPr>
          <p:cNvPr id="4100" name="Picture 4" descr="C:\Users\mobile computers khp\Desktop\Pics\DSCN2810.JPG"/>
          <p:cNvPicPr>
            <a:picLocks noChangeAspect="1" noChangeArrowheads="1"/>
          </p:cNvPicPr>
          <p:nvPr/>
        </p:nvPicPr>
        <p:blipFill>
          <a:blip r:embed="rId4" cstate="print"/>
          <a:srcRect/>
          <a:stretch>
            <a:fillRect/>
          </a:stretch>
        </p:blipFill>
        <p:spPr bwMode="auto">
          <a:xfrm>
            <a:off x="4495800" y="1752600"/>
            <a:ext cx="3962400" cy="2514600"/>
          </a:xfrm>
          <a:prstGeom prst="rect">
            <a:avLst/>
          </a:prstGeom>
          <a:noFill/>
        </p:spPr>
      </p:pic>
      <p:pic>
        <p:nvPicPr>
          <p:cNvPr id="4101" name="Picture 5" descr="C:\Users\mobile computers khp\Desktop\Pics\DSCN2825.JPG"/>
          <p:cNvPicPr>
            <a:picLocks noChangeAspect="1" noChangeArrowheads="1"/>
          </p:cNvPicPr>
          <p:nvPr/>
        </p:nvPicPr>
        <p:blipFill>
          <a:blip r:embed="rId5" cstate="print"/>
          <a:srcRect/>
          <a:stretch>
            <a:fillRect/>
          </a:stretch>
        </p:blipFill>
        <p:spPr bwMode="auto">
          <a:xfrm>
            <a:off x="609600" y="4343400"/>
            <a:ext cx="3733800" cy="2438400"/>
          </a:xfrm>
          <a:prstGeom prst="rect">
            <a:avLst/>
          </a:prstGeom>
          <a:noFill/>
        </p:spPr>
      </p:pic>
      <p:pic>
        <p:nvPicPr>
          <p:cNvPr id="9" name="Picture 8" descr="C:\Users\Farooq\Desktop\images.jpg"/>
          <p:cNvPicPr/>
          <p:nvPr/>
        </p:nvPicPr>
        <p:blipFill>
          <a:blip r:embed="rId6" cstate="print"/>
          <a:srcRect/>
          <a:stretch>
            <a:fillRect/>
          </a:stretch>
        </p:blipFill>
        <p:spPr bwMode="auto">
          <a:xfrm>
            <a:off x="228600" y="152400"/>
            <a:ext cx="762000" cy="990600"/>
          </a:xfrm>
          <a:prstGeom prst="rect">
            <a:avLst/>
          </a:prstGeom>
          <a:noFill/>
          <a:ln w="9525">
            <a:noFill/>
            <a:miter lim="800000"/>
            <a:headEnd/>
            <a:tailEnd/>
          </a:ln>
        </p:spPr>
      </p:pic>
      <p:pic>
        <p:nvPicPr>
          <p:cNvPr id="10" name="Picture 9"/>
          <p:cNvPicPr/>
          <p:nvPr/>
        </p:nvPicPr>
        <p:blipFill>
          <a:blip r:embed="rId7" cstate="print"/>
          <a:srcRect/>
          <a:stretch>
            <a:fillRect/>
          </a:stretch>
        </p:blipFill>
        <p:spPr bwMode="auto">
          <a:xfrm>
            <a:off x="8278738" y="152400"/>
            <a:ext cx="636662" cy="929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Pictorial View Of Kits</a:t>
            </a:r>
            <a:endParaRPr lang="en-US" dirty="0"/>
          </a:p>
        </p:txBody>
      </p:sp>
      <p:pic>
        <p:nvPicPr>
          <p:cNvPr id="4" name="Content Placeholder 3" descr="11a.JPG"/>
          <p:cNvPicPr>
            <a:picLocks noGrp="1" noChangeAspect="1"/>
          </p:cNvPicPr>
          <p:nvPr>
            <p:ph idx="1"/>
          </p:nvPr>
        </p:nvPicPr>
        <p:blipFill>
          <a:blip r:embed="rId2" cstate="print"/>
          <a:stretch>
            <a:fillRect/>
          </a:stretch>
        </p:blipFill>
        <p:spPr>
          <a:xfrm>
            <a:off x="228600" y="1828800"/>
            <a:ext cx="2743200" cy="4191000"/>
          </a:xfrm>
          <a:prstGeom prst="rect">
            <a:avLst/>
          </a:prstGeom>
        </p:spPr>
      </p:pic>
      <p:sp>
        <p:nvSpPr>
          <p:cNvPr id="7" name="TextBox 6"/>
          <p:cNvSpPr txBox="1"/>
          <p:nvPr/>
        </p:nvSpPr>
        <p:spPr>
          <a:xfrm>
            <a:off x="-228600" y="6019800"/>
            <a:ext cx="3810000" cy="369332"/>
          </a:xfrm>
          <a:prstGeom prst="rect">
            <a:avLst/>
          </a:prstGeom>
          <a:noFill/>
        </p:spPr>
        <p:txBody>
          <a:bodyPr wrap="square" rtlCol="0">
            <a:spAutoFit/>
          </a:bodyPr>
          <a:lstStyle/>
          <a:p>
            <a:pPr algn="ctr"/>
            <a:r>
              <a:rPr lang="en-US" b="1" dirty="0" smtClean="0"/>
              <a:t>Reading Kit</a:t>
            </a:r>
            <a:endParaRPr lang="en-US" b="1" dirty="0"/>
          </a:p>
        </p:txBody>
      </p:sp>
      <p:pic>
        <p:nvPicPr>
          <p:cNvPr id="8" name="Picture 7" descr="DSC03328 - Copy.JPG"/>
          <p:cNvPicPr>
            <a:picLocks noChangeAspect="1"/>
          </p:cNvPicPr>
          <p:nvPr/>
        </p:nvPicPr>
        <p:blipFill>
          <a:blip r:embed="rId3" cstate="print"/>
          <a:stretch>
            <a:fillRect/>
          </a:stretch>
        </p:blipFill>
        <p:spPr>
          <a:xfrm>
            <a:off x="3200400" y="1828800"/>
            <a:ext cx="2895600" cy="4191000"/>
          </a:xfrm>
          <a:prstGeom prst="rect">
            <a:avLst/>
          </a:prstGeom>
        </p:spPr>
      </p:pic>
      <p:sp>
        <p:nvSpPr>
          <p:cNvPr id="9" name="TextBox 8"/>
          <p:cNvSpPr txBox="1"/>
          <p:nvPr/>
        </p:nvSpPr>
        <p:spPr>
          <a:xfrm>
            <a:off x="2895600" y="6019800"/>
            <a:ext cx="3810000" cy="369332"/>
          </a:xfrm>
          <a:prstGeom prst="rect">
            <a:avLst/>
          </a:prstGeom>
          <a:noFill/>
        </p:spPr>
        <p:txBody>
          <a:bodyPr wrap="square" rtlCol="0">
            <a:spAutoFit/>
          </a:bodyPr>
          <a:lstStyle/>
          <a:p>
            <a:pPr algn="ctr"/>
            <a:r>
              <a:rPr lang="en-US" b="1" dirty="0" smtClean="0"/>
              <a:t>Health Kit</a:t>
            </a:r>
            <a:endParaRPr lang="en-US" b="1" dirty="0"/>
          </a:p>
        </p:txBody>
      </p:sp>
      <p:pic>
        <p:nvPicPr>
          <p:cNvPr id="10" name="Picture 9" descr="Sports Kit Students of GGPS Tattar Chacahr playing jumping rope.JPG"/>
          <p:cNvPicPr>
            <a:picLocks noChangeAspect="1"/>
          </p:cNvPicPr>
          <p:nvPr/>
        </p:nvPicPr>
        <p:blipFill>
          <a:blip r:embed="rId4" cstate="print"/>
          <a:stretch>
            <a:fillRect/>
          </a:stretch>
        </p:blipFill>
        <p:spPr>
          <a:xfrm>
            <a:off x="6248400" y="1828800"/>
            <a:ext cx="2667000" cy="4191000"/>
          </a:xfrm>
          <a:prstGeom prst="rect">
            <a:avLst/>
          </a:prstGeom>
        </p:spPr>
      </p:pic>
      <p:sp>
        <p:nvSpPr>
          <p:cNvPr id="13" name="TextBox 12"/>
          <p:cNvSpPr txBox="1"/>
          <p:nvPr/>
        </p:nvSpPr>
        <p:spPr>
          <a:xfrm>
            <a:off x="5334000" y="6019800"/>
            <a:ext cx="3810000" cy="369332"/>
          </a:xfrm>
          <a:prstGeom prst="rect">
            <a:avLst/>
          </a:prstGeom>
          <a:noFill/>
        </p:spPr>
        <p:txBody>
          <a:bodyPr wrap="square" rtlCol="0">
            <a:spAutoFit/>
          </a:bodyPr>
          <a:lstStyle/>
          <a:p>
            <a:pPr algn="ctr"/>
            <a:r>
              <a:rPr lang="en-US" b="1" dirty="0" smtClean="0"/>
              <a:t>Sports Kit</a:t>
            </a:r>
            <a:endParaRPr lang="en-US" b="1" dirty="0"/>
          </a:p>
        </p:txBody>
      </p:sp>
      <p:pic>
        <p:nvPicPr>
          <p:cNvPr id="11" name="Picture 10" descr="C:\Users\Farooq\Desktop\images.jpg"/>
          <p:cNvPicPr/>
          <p:nvPr/>
        </p:nvPicPr>
        <p:blipFill>
          <a:blip r:embed="rId5" cstate="print"/>
          <a:srcRect/>
          <a:stretch>
            <a:fillRect/>
          </a:stretch>
        </p:blipFill>
        <p:spPr bwMode="auto">
          <a:xfrm>
            <a:off x="228600" y="152400"/>
            <a:ext cx="762000" cy="990600"/>
          </a:xfrm>
          <a:prstGeom prst="rect">
            <a:avLst/>
          </a:prstGeom>
          <a:noFill/>
          <a:ln w="9525">
            <a:noFill/>
            <a:miter lim="800000"/>
            <a:headEnd/>
            <a:tailEnd/>
          </a:ln>
        </p:spPr>
      </p:pic>
      <p:pic>
        <p:nvPicPr>
          <p:cNvPr id="12" name="Picture 11"/>
          <p:cNvPicPr/>
          <p:nvPr/>
        </p:nvPicPr>
        <p:blipFill>
          <a:blip r:embed="rId6" cstate="print"/>
          <a:srcRect/>
          <a:stretch>
            <a:fillRect/>
          </a:stretch>
        </p:blipFill>
        <p:spPr bwMode="auto">
          <a:xfrm>
            <a:off x="8278738" y="152400"/>
            <a:ext cx="636662" cy="929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00200" y="3048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a:xfrm>
            <a:off x="685800" y="1676400"/>
            <a:ext cx="1447800" cy="4572000"/>
          </a:xfrm>
        </p:spPr>
        <p:txBody>
          <a:bodyPr vert="vert">
            <a:normAutofit fontScale="85000" lnSpcReduction="20000"/>
          </a:bodyPr>
          <a:lstStyle/>
          <a:p>
            <a:endParaRPr lang="en-US" dirty="0" smtClean="0"/>
          </a:p>
          <a:p>
            <a:endParaRPr lang="en-US" dirty="0" smtClean="0"/>
          </a:p>
          <a:p>
            <a:endParaRPr lang="en-US" sz="1600" b="1" dirty="0" smtClean="0"/>
          </a:p>
          <a:p>
            <a:endParaRPr lang="en-US" sz="1600" b="1" dirty="0" smtClean="0"/>
          </a:p>
          <a:p>
            <a:endParaRPr lang="en-US" sz="1600" b="1" dirty="0" smtClean="0"/>
          </a:p>
          <a:p>
            <a:r>
              <a:rPr lang="en-US" sz="2800" b="1" dirty="0" smtClean="0">
                <a:solidFill>
                  <a:schemeClr val="accent5">
                    <a:lumMod val="50000"/>
                  </a:schemeClr>
                </a:solidFill>
              </a:rPr>
              <a:t>2 Weeks Training</a:t>
            </a:r>
            <a:endParaRPr lang="en-US" sz="2400" dirty="0" smtClean="0">
              <a:solidFill>
                <a:schemeClr val="accent5">
                  <a:lumMod val="50000"/>
                </a:schemeClr>
              </a:solidFill>
            </a:endParaRPr>
          </a:p>
        </p:txBody>
      </p:sp>
      <p:pic>
        <p:nvPicPr>
          <p:cNvPr id="7" name="Picture 6" descr="C:\Users\Farooq\Desktop\images.jpg"/>
          <p:cNvPicPr/>
          <p:nvPr/>
        </p:nvPicPr>
        <p:blipFill>
          <a:blip r:embed="rId3"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4"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a:xfrm>
            <a:off x="1524000" y="1676400"/>
            <a:ext cx="7162800" cy="4572000"/>
          </a:xfrm>
        </p:spPr>
        <p:txBody>
          <a:bodyPr>
            <a:normAutofit/>
          </a:bodyPr>
          <a:lstStyle/>
          <a:p>
            <a:pPr marL="274320" lvl="2" indent="-274320">
              <a:buClr>
                <a:schemeClr val="accent3"/>
              </a:buClr>
              <a:buSzPct val="95000"/>
            </a:pPr>
            <a:endParaRPr lang="en-US" sz="2000" b="1" dirty="0" smtClean="0"/>
          </a:p>
          <a:p>
            <a:pPr marL="274320" lvl="2" indent="-274320">
              <a:buClr>
                <a:schemeClr val="accent3"/>
              </a:buClr>
              <a:buSzPct val="95000"/>
              <a:buNone/>
            </a:pPr>
            <a:endParaRPr lang="en-US" sz="2000" b="1" dirty="0" smtClean="0"/>
          </a:p>
        </p:txBody>
      </p:sp>
      <p:graphicFrame>
        <p:nvGraphicFramePr>
          <p:cNvPr id="12" name="Table 11"/>
          <p:cNvGraphicFramePr>
            <a:graphicFrameLocks noGrp="1"/>
          </p:cNvGraphicFramePr>
          <p:nvPr/>
        </p:nvGraphicFramePr>
        <p:xfrm>
          <a:off x="2270760" y="1731327"/>
          <a:ext cx="6339840" cy="4745673"/>
        </p:xfrm>
        <a:graphic>
          <a:graphicData uri="http://schemas.openxmlformats.org/drawingml/2006/table">
            <a:tbl>
              <a:tblPr/>
              <a:tblGrid>
                <a:gridCol w="3197910"/>
                <a:gridCol w="3141930"/>
              </a:tblGrid>
              <a:tr h="2443396">
                <a:tc>
                  <a:txBody>
                    <a:bodyPr/>
                    <a:lstStyle/>
                    <a:p>
                      <a:pPr marL="0" marR="0" algn="just">
                        <a:lnSpc>
                          <a:spcPct val="115000"/>
                        </a:lnSpc>
                        <a:spcBef>
                          <a:spcPts val="0"/>
                        </a:spcBef>
                        <a:spcAft>
                          <a:spcPts val="0"/>
                        </a:spcAft>
                      </a:pPr>
                      <a:endParaRPr lang="en-US" sz="1200" dirty="0">
                        <a:solidFill>
                          <a:srgbClr val="000000"/>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200">
                        <a:solidFill>
                          <a:srgbClr val="000000"/>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02277">
                <a:tc>
                  <a:txBody>
                    <a:bodyPr/>
                    <a:lstStyle/>
                    <a:p>
                      <a:pPr marL="0" marR="0" algn="just">
                        <a:lnSpc>
                          <a:spcPct val="115000"/>
                        </a:lnSpc>
                        <a:spcBef>
                          <a:spcPts val="0"/>
                        </a:spcBef>
                        <a:spcAft>
                          <a:spcPts val="0"/>
                        </a:spcAft>
                      </a:pPr>
                      <a:endParaRPr lang="en-US" sz="1200">
                        <a:solidFill>
                          <a:srgbClr val="000000"/>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0"/>
                        </a:spcAft>
                      </a:pPr>
                      <a:endParaRPr lang="en-US" sz="1200" dirty="0">
                        <a:solidFill>
                          <a:srgbClr val="000000"/>
                        </a:solidFill>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7" name="Picture 16" descr="P7160431"/>
          <p:cNvPicPr/>
          <p:nvPr/>
        </p:nvPicPr>
        <p:blipFill>
          <a:blip r:embed="rId5" cstate="print"/>
          <a:srcRect/>
          <a:stretch>
            <a:fillRect/>
          </a:stretch>
        </p:blipFill>
        <p:spPr bwMode="auto">
          <a:xfrm>
            <a:off x="2286000" y="1752601"/>
            <a:ext cx="3200400" cy="2438400"/>
          </a:xfrm>
          <a:prstGeom prst="rect">
            <a:avLst/>
          </a:prstGeom>
          <a:noFill/>
          <a:ln w="9525">
            <a:noFill/>
            <a:miter lim="800000"/>
            <a:headEnd/>
            <a:tailEnd/>
          </a:ln>
        </p:spPr>
      </p:pic>
      <p:pic>
        <p:nvPicPr>
          <p:cNvPr id="18" name="Picture 17" descr="P7170455"/>
          <p:cNvPicPr/>
          <p:nvPr/>
        </p:nvPicPr>
        <p:blipFill>
          <a:blip r:embed="rId6" cstate="print"/>
          <a:srcRect/>
          <a:stretch>
            <a:fillRect/>
          </a:stretch>
        </p:blipFill>
        <p:spPr bwMode="auto">
          <a:xfrm>
            <a:off x="5486400" y="1752601"/>
            <a:ext cx="3124200" cy="2438400"/>
          </a:xfrm>
          <a:prstGeom prst="rect">
            <a:avLst/>
          </a:prstGeom>
          <a:noFill/>
          <a:ln w="9525">
            <a:noFill/>
            <a:miter lim="800000"/>
            <a:headEnd/>
            <a:tailEnd/>
          </a:ln>
        </p:spPr>
      </p:pic>
      <p:pic>
        <p:nvPicPr>
          <p:cNvPr id="19" name="Picture 18" descr="P7170448"/>
          <p:cNvPicPr/>
          <p:nvPr/>
        </p:nvPicPr>
        <p:blipFill>
          <a:blip r:embed="rId7" cstate="print"/>
          <a:srcRect/>
          <a:stretch>
            <a:fillRect/>
          </a:stretch>
        </p:blipFill>
        <p:spPr bwMode="auto">
          <a:xfrm>
            <a:off x="2286000" y="4191000"/>
            <a:ext cx="3200400" cy="2296795"/>
          </a:xfrm>
          <a:prstGeom prst="rect">
            <a:avLst/>
          </a:prstGeom>
          <a:noFill/>
          <a:ln w="9525">
            <a:noFill/>
            <a:miter lim="800000"/>
            <a:headEnd/>
            <a:tailEnd/>
          </a:ln>
        </p:spPr>
      </p:pic>
      <p:pic>
        <p:nvPicPr>
          <p:cNvPr id="20" name="Picture 19" descr="P7170452"/>
          <p:cNvPicPr/>
          <p:nvPr/>
        </p:nvPicPr>
        <p:blipFill>
          <a:blip r:embed="rId8" cstate="print"/>
          <a:srcRect/>
          <a:stretch>
            <a:fillRect/>
          </a:stretch>
        </p:blipFill>
        <p:spPr bwMode="auto">
          <a:xfrm>
            <a:off x="5486400" y="4191001"/>
            <a:ext cx="3124200" cy="228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219200" y="228600"/>
            <a:ext cx="6705600" cy="838200"/>
          </a:xfrm>
        </p:spPr>
        <p:txBody>
          <a:bodyPr>
            <a:normAutofit/>
          </a:bodyPr>
          <a:lstStyle/>
          <a:p>
            <a:r>
              <a:rPr lang="en-US" sz="2300" b="1" i="1" dirty="0" smtClean="0">
                <a:solidFill>
                  <a:schemeClr val="accent1">
                    <a:lumMod val="75000"/>
                  </a:schemeClr>
                </a:solidFill>
                <a:latin typeface="Times New Roman" pitchFamily="18" charset="0"/>
                <a:cs typeface="Times New Roman" pitchFamily="18" charset="0"/>
              </a:rPr>
              <a:t>Student Kits Distributed So Far in 10 Schools of </a:t>
            </a:r>
            <a:br>
              <a:rPr lang="en-US" sz="2300" b="1" i="1" dirty="0" smtClean="0">
                <a:solidFill>
                  <a:schemeClr val="accent1">
                    <a:lumMod val="75000"/>
                  </a:schemeClr>
                </a:solidFill>
                <a:latin typeface="Times New Roman" pitchFamily="18" charset="0"/>
                <a:cs typeface="Times New Roman" pitchFamily="18" charset="0"/>
              </a:rPr>
            </a:br>
            <a:r>
              <a:rPr lang="en-US" sz="2300" b="1" i="1" dirty="0" smtClean="0">
                <a:solidFill>
                  <a:schemeClr val="accent1">
                    <a:lumMod val="75000"/>
                  </a:schemeClr>
                </a:solidFill>
                <a:latin typeface="Times New Roman" pitchFamily="18" charset="0"/>
                <a:cs typeface="Times New Roman" pitchFamily="18" charset="0"/>
              </a:rPr>
              <a:t>District Shikarpur</a:t>
            </a:r>
          </a:p>
        </p:txBody>
      </p:sp>
      <p:pic>
        <p:nvPicPr>
          <p:cNvPr id="21506" name="Picture 2" descr="G:\EXTRA\Local Disk J\From Desktop\Snaps\Snaps school kits distribution\GGPS Budho Burriro\DSCN0576.JPG"/>
          <p:cNvPicPr>
            <a:picLocks noChangeAspect="1" noChangeArrowheads="1"/>
          </p:cNvPicPr>
          <p:nvPr/>
        </p:nvPicPr>
        <p:blipFill>
          <a:blip r:embed="rId2" cstate="print"/>
          <a:srcRect/>
          <a:stretch>
            <a:fillRect/>
          </a:stretch>
        </p:blipFill>
        <p:spPr bwMode="auto">
          <a:xfrm>
            <a:off x="609600" y="1371601"/>
            <a:ext cx="3733800" cy="2514599"/>
          </a:xfrm>
          <a:prstGeom prst="rect">
            <a:avLst/>
          </a:prstGeom>
          <a:noFill/>
        </p:spPr>
      </p:pic>
      <p:pic>
        <p:nvPicPr>
          <p:cNvPr id="21507" name="Picture 3" descr="G:\EXTRA\Local Disk J\From Desktop\Snaps\Snaps school kits distribution\GGPS Budho Burriro\DSCN0664.JPG"/>
          <p:cNvPicPr>
            <a:picLocks noChangeAspect="1" noChangeArrowheads="1"/>
          </p:cNvPicPr>
          <p:nvPr/>
        </p:nvPicPr>
        <p:blipFill>
          <a:blip r:embed="rId3" cstate="print"/>
          <a:srcRect/>
          <a:stretch>
            <a:fillRect/>
          </a:stretch>
        </p:blipFill>
        <p:spPr bwMode="auto">
          <a:xfrm>
            <a:off x="4648200" y="4038600"/>
            <a:ext cx="3886200" cy="2362200"/>
          </a:xfrm>
          <a:prstGeom prst="rect">
            <a:avLst/>
          </a:prstGeom>
          <a:noFill/>
        </p:spPr>
      </p:pic>
      <p:pic>
        <p:nvPicPr>
          <p:cNvPr id="1026" name="Picture 2" descr="C:\Users\mobile computers khp\Desktop\Pics\DSCN2453.jpg"/>
          <p:cNvPicPr>
            <a:picLocks noChangeAspect="1" noChangeArrowheads="1"/>
          </p:cNvPicPr>
          <p:nvPr/>
        </p:nvPicPr>
        <p:blipFill>
          <a:blip r:embed="rId4" cstate="print"/>
          <a:srcRect/>
          <a:stretch>
            <a:fillRect/>
          </a:stretch>
        </p:blipFill>
        <p:spPr bwMode="auto">
          <a:xfrm>
            <a:off x="609600" y="4038600"/>
            <a:ext cx="3759200" cy="2362200"/>
          </a:xfrm>
          <a:prstGeom prst="rect">
            <a:avLst/>
          </a:prstGeom>
          <a:noFill/>
        </p:spPr>
      </p:pic>
      <p:pic>
        <p:nvPicPr>
          <p:cNvPr id="1027" name="Picture 3" descr="C:\Users\mobile computers khp\Desktop\Pics\Sports and Health Kit Distribution District Shikarpur.JPG"/>
          <p:cNvPicPr>
            <a:picLocks noChangeAspect="1" noChangeArrowheads="1"/>
          </p:cNvPicPr>
          <p:nvPr/>
        </p:nvPicPr>
        <p:blipFill>
          <a:blip r:embed="rId5" cstate="print"/>
          <a:srcRect/>
          <a:stretch>
            <a:fillRect/>
          </a:stretch>
        </p:blipFill>
        <p:spPr bwMode="auto">
          <a:xfrm>
            <a:off x="4648200" y="1371600"/>
            <a:ext cx="3886200" cy="2514600"/>
          </a:xfrm>
          <a:prstGeom prst="rect">
            <a:avLst/>
          </a:prstGeom>
          <a:noFill/>
        </p:spPr>
      </p:pic>
      <p:pic>
        <p:nvPicPr>
          <p:cNvPr id="7" name="Picture 6" descr="C:\Users\Farooq\Desktop\images.jpg"/>
          <p:cNvPicPr/>
          <p:nvPr/>
        </p:nvPicPr>
        <p:blipFill>
          <a:blip r:embed="rId6" cstate="print"/>
          <a:srcRect/>
          <a:stretch>
            <a:fillRect/>
          </a:stretch>
        </p:blipFill>
        <p:spPr bwMode="auto">
          <a:xfrm>
            <a:off x="228600" y="152400"/>
            <a:ext cx="762000" cy="990600"/>
          </a:xfrm>
          <a:prstGeom prst="rect">
            <a:avLst/>
          </a:prstGeom>
          <a:noFill/>
          <a:ln w="9525">
            <a:noFill/>
            <a:miter lim="800000"/>
            <a:headEnd/>
            <a:tailEnd/>
          </a:ln>
        </p:spPr>
      </p:pic>
      <p:pic>
        <p:nvPicPr>
          <p:cNvPr id="8" name="Picture 7"/>
          <p:cNvPicPr/>
          <p:nvPr/>
        </p:nvPicPr>
        <p:blipFill>
          <a:blip r:embed="rId7" cstate="print"/>
          <a:srcRect/>
          <a:stretch>
            <a:fillRect/>
          </a:stretch>
        </p:blipFill>
        <p:spPr bwMode="auto">
          <a:xfrm>
            <a:off x="8278738" y="152400"/>
            <a:ext cx="636662" cy="929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172200" y="1524000"/>
            <a:ext cx="2438400" cy="369332"/>
          </a:xfrm>
          <a:prstGeom prst="rect">
            <a:avLst/>
          </a:prstGeom>
          <a:noFill/>
        </p:spPr>
        <p:txBody>
          <a:bodyPr wrap="square" rtlCol="0">
            <a:spAutoFit/>
          </a:bodyPr>
          <a:lstStyle/>
          <a:p>
            <a:r>
              <a:rPr lang="en-US" b="1" dirty="0" smtClean="0"/>
              <a:t>Health &amp; hygiene</a:t>
            </a:r>
          </a:p>
        </p:txBody>
      </p:sp>
      <p:sp>
        <p:nvSpPr>
          <p:cNvPr id="11" name="TextBox 10"/>
          <p:cNvSpPr txBox="1"/>
          <p:nvPr/>
        </p:nvSpPr>
        <p:spPr>
          <a:xfrm>
            <a:off x="1524000" y="1371600"/>
            <a:ext cx="2819400" cy="369332"/>
          </a:xfrm>
          <a:prstGeom prst="rect">
            <a:avLst/>
          </a:prstGeom>
          <a:noFill/>
        </p:spPr>
        <p:txBody>
          <a:bodyPr wrap="square" rtlCol="0">
            <a:spAutoFit/>
          </a:bodyPr>
          <a:lstStyle/>
          <a:p>
            <a:r>
              <a:rPr lang="en-US" b="1" dirty="0" smtClean="0"/>
              <a:t>Learning through play</a:t>
            </a:r>
          </a:p>
        </p:txBody>
      </p:sp>
      <p:pic>
        <p:nvPicPr>
          <p:cNvPr id="87041" name="Picture 1" descr="C:\Users\User\Desktop\ECD poster\learning thruogh play\DSC09809.JPG"/>
          <p:cNvPicPr>
            <a:picLocks noChangeAspect="1" noChangeArrowheads="1"/>
          </p:cNvPicPr>
          <p:nvPr/>
        </p:nvPicPr>
        <p:blipFill>
          <a:blip r:embed="rId2" cstate="print"/>
          <a:srcRect/>
          <a:stretch>
            <a:fillRect/>
          </a:stretch>
        </p:blipFill>
        <p:spPr bwMode="auto">
          <a:xfrm>
            <a:off x="3124200" y="1219200"/>
            <a:ext cx="2514600" cy="2895600"/>
          </a:xfrm>
          <a:prstGeom prst="diamond">
            <a:avLst/>
          </a:prstGeom>
          <a:noFill/>
        </p:spPr>
      </p:pic>
      <p:pic>
        <p:nvPicPr>
          <p:cNvPr id="87042" name="Picture 2" descr="C:\Users\User\Desktop\ECD poster\learning thruogh play\DSCN0085.JPG"/>
          <p:cNvPicPr>
            <a:picLocks noChangeAspect="1" noChangeArrowheads="1"/>
          </p:cNvPicPr>
          <p:nvPr/>
        </p:nvPicPr>
        <p:blipFill>
          <a:blip r:embed="rId3" cstate="print"/>
          <a:srcRect/>
          <a:stretch>
            <a:fillRect/>
          </a:stretch>
        </p:blipFill>
        <p:spPr bwMode="auto">
          <a:xfrm>
            <a:off x="3219450" y="3429000"/>
            <a:ext cx="2419350" cy="3022600"/>
          </a:xfrm>
          <a:prstGeom prst="diamond">
            <a:avLst/>
          </a:prstGeom>
          <a:noFill/>
        </p:spPr>
      </p:pic>
      <p:cxnSp>
        <p:nvCxnSpPr>
          <p:cNvPr id="20" name="Straight Connector 19"/>
          <p:cNvCxnSpPr/>
          <p:nvPr/>
        </p:nvCxnSpPr>
        <p:spPr>
          <a:xfrm>
            <a:off x="5638800" y="1295400"/>
            <a:ext cx="0" cy="5105400"/>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715000" y="1295400"/>
            <a:ext cx="0" cy="5105400"/>
          </a:xfrm>
          <a:prstGeom prst="line">
            <a:avLst/>
          </a:prstGeom>
          <a:ln>
            <a:solidFill>
              <a:srgbClr val="800080"/>
            </a:solidFill>
          </a:ln>
        </p:spPr>
        <p:style>
          <a:lnRef idx="1">
            <a:schemeClr val="accent1"/>
          </a:lnRef>
          <a:fillRef idx="0">
            <a:schemeClr val="accent1"/>
          </a:fillRef>
          <a:effectRef idx="0">
            <a:schemeClr val="accent1"/>
          </a:effectRef>
          <a:fontRef idx="minor">
            <a:schemeClr val="tx1"/>
          </a:fontRef>
        </p:style>
      </p:cxnSp>
      <p:pic>
        <p:nvPicPr>
          <p:cNvPr id="87043" name="Picture 3" descr="C:\Users\User\Desktop\ECD poster\learning thruogh play\Photo0538.jpg"/>
          <p:cNvPicPr>
            <a:picLocks noChangeAspect="1" noChangeArrowheads="1"/>
          </p:cNvPicPr>
          <p:nvPr/>
        </p:nvPicPr>
        <p:blipFill>
          <a:blip r:embed="rId4" cstate="print"/>
          <a:srcRect/>
          <a:stretch>
            <a:fillRect/>
          </a:stretch>
        </p:blipFill>
        <p:spPr bwMode="auto">
          <a:xfrm>
            <a:off x="1143000" y="2209800"/>
            <a:ext cx="2819400" cy="3276600"/>
          </a:xfrm>
          <a:prstGeom prst="diamond">
            <a:avLst/>
          </a:prstGeom>
          <a:noFill/>
        </p:spPr>
      </p:pic>
      <p:pic>
        <p:nvPicPr>
          <p:cNvPr id="87044" name="Picture 4" descr="DSC08239"/>
          <p:cNvPicPr>
            <a:picLocks noChangeAspect="1" noChangeArrowheads="1"/>
          </p:cNvPicPr>
          <p:nvPr/>
        </p:nvPicPr>
        <p:blipFill>
          <a:blip r:embed="rId5" cstate="print">
            <a:lum contrast="20000"/>
          </a:blip>
          <a:srcRect/>
          <a:stretch>
            <a:fillRect/>
          </a:stretch>
        </p:blipFill>
        <p:spPr bwMode="auto">
          <a:xfrm>
            <a:off x="6161688" y="1981200"/>
            <a:ext cx="2616200" cy="1962150"/>
          </a:xfrm>
          <a:prstGeom prst="flowChartInputOutput">
            <a:avLst/>
          </a:prstGeom>
          <a:noFill/>
          <a:ln w="19050">
            <a:solidFill>
              <a:srgbClr val="000000"/>
            </a:solidFill>
            <a:miter lim="800000"/>
            <a:headEnd/>
            <a:tailEnd/>
          </a:ln>
        </p:spPr>
      </p:pic>
      <p:pic>
        <p:nvPicPr>
          <p:cNvPr id="87045" name="Picture 6"/>
          <p:cNvPicPr>
            <a:picLocks noChangeAspect="1" noChangeArrowheads="1"/>
          </p:cNvPicPr>
          <p:nvPr/>
        </p:nvPicPr>
        <p:blipFill>
          <a:blip r:embed="rId6" cstate="print">
            <a:lum bright="10000" contrast="40000"/>
          </a:blip>
          <a:srcRect/>
          <a:stretch>
            <a:fillRect/>
          </a:stretch>
        </p:blipFill>
        <p:spPr bwMode="auto">
          <a:xfrm>
            <a:off x="6096000" y="4343400"/>
            <a:ext cx="2546350" cy="1795463"/>
          </a:xfrm>
          <a:prstGeom prst="parallelogram">
            <a:avLst/>
          </a:prstGeom>
          <a:noFill/>
          <a:ln w="19050">
            <a:solidFill>
              <a:srgbClr val="000000"/>
            </a:solidFill>
            <a:miter lim="800000"/>
            <a:headEnd/>
            <a:tailEnd/>
          </a:ln>
        </p:spPr>
      </p:pic>
      <p:pic>
        <p:nvPicPr>
          <p:cNvPr id="28" name="Picture 2" descr="C:\Users\User\Desktop\ECD poster\selected pics\EFA.JPG"/>
          <p:cNvPicPr>
            <a:picLocks noChangeAspect="1" noChangeArrowheads="1"/>
          </p:cNvPicPr>
          <p:nvPr/>
        </p:nvPicPr>
        <p:blipFill>
          <a:blip r:embed="rId7" cstate="print">
            <a:lum contrast="20000"/>
          </a:blip>
          <a:srcRect/>
          <a:stretch>
            <a:fillRect/>
          </a:stretch>
        </p:blipFill>
        <p:spPr bwMode="auto">
          <a:xfrm>
            <a:off x="76200" y="4013049"/>
            <a:ext cx="2133600" cy="2387751"/>
          </a:xfrm>
          <a:prstGeom prst="homePlate">
            <a:avLst/>
          </a:prstGeom>
          <a:noFill/>
        </p:spPr>
      </p:pic>
      <p:pic>
        <p:nvPicPr>
          <p:cNvPr id="87046" name="Picture 6" descr="C:\Users\User\Desktop\ECD poster\DSC09778.JPG"/>
          <p:cNvPicPr>
            <a:picLocks noChangeAspect="1" noChangeArrowheads="1"/>
          </p:cNvPicPr>
          <p:nvPr/>
        </p:nvPicPr>
        <p:blipFill>
          <a:blip r:embed="rId8" cstate="print"/>
          <a:srcRect/>
          <a:stretch>
            <a:fillRect/>
          </a:stretch>
        </p:blipFill>
        <p:spPr bwMode="auto">
          <a:xfrm>
            <a:off x="31377" y="1371600"/>
            <a:ext cx="2178423" cy="2209800"/>
          </a:xfrm>
          <a:prstGeom prst="homePlate">
            <a:avLst>
              <a:gd name="adj" fmla="val 40905"/>
            </a:avLst>
          </a:prstGeom>
          <a:noFill/>
        </p:spPr>
      </p:pic>
      <p:pic>
        <p:nvPicPr>
          <p:cNvPr id="87049" name="Picture 9" descr="C:\Users\User\Desktop\ECD poster\IMG00092000.jpg"/>
          <p:cNvPicPr>
            <a:picLocks noChangeAspect="1" noChangeArrowheads="1"/>
          </p:cNvPicPr>
          <p:nvPr/>
        </p:nvPicPr>
        <p:blipFill>
          <a:blip r:embed="rId9" cstate="print"/>
          <a:srcRect/>
          <a:stretch>
            <a:fillRect/>
          </a:stretch>
        </p:blipFill>
        <p:spPr bwMode="auto">
          <a:xfrm>
            <a:off x="1371600" y="4419600"/>
            <a:ext cx="2895600" cy="1990725"/>
          </a:xfrm>
          <a:prstGeom prst="triangle">
            <a:avLst>
              <a:gd name="adj" fmla="val 48235"/>
            </a:avLst>
          </a:prstGeom>
          <a:noFill/>
        </p:spPr>
      </p:pic>
      <p:sp>
        <p:nvSpPr>
          <p:cNvPr id="17" name="TextBox 16"/>
          <p:cNvSpPr txBox="1"/>
          <p:nvPr/>
        </p:nvSpPr>
        <p:spPr>
          <a:xfrm>
            <a:off x="1371600" y="533400"/>
            <a:ext cx="6477000" cy="707886"/>
          </a:xfrm>
          <a:prstGeom prst="rect">
            <a:avLst/>
          </a:prstGeom>
          <a:noFill/>
        </p:spPr>
        <p:txBody>
          <a:bodyPr wrap="square" rtlCol="0">
            <a:spAutoFit/>
          </a:bodyPr>
          <a:lstStyle/>
          <a:p>
            <a:r>
              <a:rPr lang="en-US" sz="4000" dirty="0" smtClean="0">
                <a:solidFill>
                  <a:srgbClr val="0070C0"/>
                </a:solidFill>
              </a:rPr>
              <a:t>ECD Centre “</a:t>
            </a:r>
            <a:r>
              <a:rPr lang="en-US" sz="4000" dirty="0" err="1" smtClean="0">
                <a:solidFill>
                  <a:srgbClr val="0070C0"/>
                </a:solidFill>
              </a:rPr>
              <a:t>Pahnjo</a:t>
            </a:r>
            <a:r>
              <a:rPr lang="en-US" sz="4000" dirty="0" smtClean="0">
                <a:solidFill>
                  <a:srgbClr val="0070C0"/>
                </a:solidFill>
              </a:rPr>
              <a:t> </a:t>
            </a:r>
            <a:r>
              <a:rPr lang="en-US" sz="4000" dirty="0" err="1" smtClean="0">
                <a:solidFill>
                  <a:srgbClr val="0070C0"/>
                </a:solidFill>
              </a:rPr>
              <a:t>Verho</a:t>
            </a:r>
            <a:r>
              <a:rPr lang="en-US" sz="4000" dirty="0" smtClean="0">
                <a:solidFill>
                  <a:srgbClr val="0070C0"/>
                </a:solidFill>
              </a:rPr>
              <a:t>”</a:t>
            </a:r>
            <a:endParaRPr lang="en-US" sz="4000" dirty="0">
              <a:solidFill>
                <a:srgbClr val="0070C0"/>
              </a:solidFill>
            </a:endParaRPr>
          </a:p>
        </p:txBody>
      </p:sp>
      <p:pic>
        <p:nvPicPr>
          <p:cNvPr id="18" name="Picture 17" descr="C:\Users\Farooq\Desktop\images.jpg"/>
          <p:cNvPicPr/>
          <p:nvPr/>
        </p:nvPicPr>
        <p:blipFill>
          <a:blip r:embed="rId10" cstate="print"/>
          <a:srcRect/>
          <a:stretch>
            <a:fillRect/>
          </a:stretch>
        </p:blipFill>
        <p:spPr bwMode="auto">
          <a:xfrm>
            <a:off x="228600" y="152400"/>
            <a:ext cx="762000" cy="990600"/>
          </a:xfrm>
          <a:prstGeom prst="rect">
            <a:avLst/>
          </a:prstGeom>
          <a:noFill/>
          <a:ln w="9525">
            <a:noFill/>
            <a:miter lim="800000"/>
            <a:headEnd/>
            <a:tailEnd/>
          </a:ln>
        </p:spPr>
      </p:pic>
      <p:pic>
        <p:nvPicPr>
          <p:cNvPr id="19" name="Picture 18"/>
          <p:cNvPicPr/>
          <p:nvPr/>
        </p:nvPicPr>
        <p:blipFill>
          <a:blip r:embed="rId11" cstate="print"/>
          <a:srcRect/>
          <a:stretch>
            <a:fillRect/>
          </a:stretch>
        </p:blipFill>
        <p:spPr bwMode="auto">
          <a:xfrm>
            <a:off x="8278738" y="152400"/>
            <a:ext cx="636662" cy="929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33400" y="3352800"/>
            <a:ext cx="2743200" cy="369332"/>
          </a:xfrm>
          <a:prstGeom prst="rect">
            <a:avLst/>
          </a:prstGeom>
          <a:noFill/>
        </p:spPr>
        <p:txBody>
          <a:bodyPr wrap="square" rtlCol="0">
            <a:spAutoFit/>
          </a:bodyPr>
          <a:lstStyle/>
          <a:p>
            <a:r>
              <a:rPr lang="en-US" dirty="0" smtClean="0"/>
              <a:t>Growth monitoring </a:t>
            </a:r>
          </a:p>
        </p:txBody>
      </p:sp>
      <p:sp>
        <p:nvSpPr>
          <p:cNvPr id="8" name="TextBox 7"/>
          <p:cNvSpPr txBox="1"/>
          <p:nvPr/>
        </p:nvSpPr>
        <p:spPr>
          <a:xfrm>
            <a:off x="355600" y="5867400"/>
            <a:ext cx="2540000" cy="646331"/>
          </a:xfrm>
          <a:prstGeom prst="rect">
            <a:avLst/>
          </a:prstGeom>
          <a:noFill/>
        </p:spPr>
        <p:txBody>
          <a:bodyPr wrap="square" rtlCol="0">
            <a:spAutoFit/>
          </a:bodyPr>
          <a:lstStyle/>
          <a:p>
            <a:r>
              <a:rPr lang="en-US" dirty="0" smtClean="0"/>
              <a:t>Vaccination &amp; age record</a:t>
            </a:r>
          </a:p>
        </p:txBody>
      </p:sp>
      <p:pic>
        <p:nvPicPr>
          <p:cNvPr id="88066" name="Picture 13" descr="C:\Users\User\Desktop\ECD poster\growth monitoring &amp; medical checkups\Photo0013 - Copy.jpg"/>
          <p:cNvPicPr>
            <a:picLocks noChangeArrowheads="1"/>
          </p:cNvPicPr>
          <p:nvPr/>
        </p:nvPicPr>
        <p:blipFill>
          <a:blip r:embed="rId2" cstate="print"/>
          <a:srcRect/>
          <a:stretch>
            <a:fillRect/>
          </a:stretch>
        </p:blipFill>
        <p:spPr bwMode="auto">
          <a:xfrm>
            <a:off x="228600" y="1236380"/>
            <a:ext cx="2919412" cy="2249487"/>
          </a:xfrm>
          <a:prstGeom prst="rect">
            <a:avLst/>
          </a:prstGeom>
          <a:noFill/>
        </p:spPr>
      </p:pic>
      <p:pic>
        <p:nvPicPr>
          <p:cNvPr id="10" name="Picture 2" descr="C:\Users\User\Desktop\ECD poster\selected pics\vaccination.JPG"/>
          <p:cNvPicPr>
            <a:picLocks noChangeAspect="1" noChangeArrowheads="1"/>
          </p:cNvPicPr>
          <p:nvPr/>
        </p:nvPicPr>
        <p:blipFill>
          <a:blip r:embed="rId3" cstate="print">
            <a:lum bright="20000" contrast="10000"/>
          </a:blip>
          <a:srcRect/>
          <a:stretch>
            <a:fillRect/>
          </a:stretch>
        </p:blipFill>
        <p:spPr bwMode="auto">
          <a:xfrm>
            <a:off x="381000" y="3886200"/>
            <a:ext cx="2540000" cy="1905000"/>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6248400" y="5678269"/>
            <a:ext cx="2743200" cy="646331"/>
          </a:xfrm>
          <a:prstGeom prst="rect">
            <a:avLst/>
          </a:prstGeom>
          <a:noFill/>
        </p:spPr>
        <p:txBody>
          <a:bodyPr wrap="square" rtlCol="0">
            <a:spAutoFit/>
          </a:bodyPr>
          <a:lstStyle/>
          <a:p>
            <a:r>
              <a:rPr lang="en-US" dirty="0" smtClean="0"/>
              <a:t>Medical Checkups, Early </a:t>
            </a:r>
            <a:r>
              <a:rPr lang="en-US" dirty="0"/>
              <a:t>d</a:t>
            </a:r>
            <a:r>
              <a:rPr lang="en-US" dirty="0" smtClean="0"/>
              <a:t>etection &amp; referrals  </a:t>
            </a:r>
          </a:p>
        </p:txBody>
      </p:sp>
      <p:pic>
        <p:nvPicPr>
          <p:cNvPr id="88067" name="Picture 3" descr="Photo0047"/>
          <p:cNvPicPr>
            <a:picLocks noChangeAspect="1" noChangeArrowheads="1"/>
          </p:cNvPicPr>
          <p:nvPr/>
        </p:nvPicPr>
        <p:blipFill>
          <a:blip r:embed="rId4" cstate="print">
            <a:lum contrast="40000"/>
          </a:blip>
          <a:srcRect/>
          <a:stretch>
            <a:fillRect/>
          </a:stretch>
        </p:blipFill>
        <p:spPr bwMode="auto">
          <a:xfrm>
            <a:off x="3129145" y="1708775"/>
            <a:ext cx="2911110" cy="3886200"/>
          </a:xfrm>
          <a:prstGeom prst="rect">
            <a:avLst/>
          </a:prstGeom>
          <a:ln>
            <a:noFill/>
          </a:ln>
          <a:effectLst>
            <a:outerShdw blurRad="292100" dist="139700" dir="2700000" algn="tl" rotWithShape="0">
              <a:srgbClr val="333333">
                <a:alpha val="65000"/>
              </a:srgbClr>
            </a:outerShdw>
          </a:effectLst>
        </p:spPr>
      </p:pic>
      <p:sp>
        <p:nvSpPr>
          <p:cNvPr id="13" name="TextBox 12"/>
          <p:cNvSpPr txBox="1"/>
          <p:nvPr/>
        </p:nvSpPr>
        <p:spPr>
          <a:xfrm>
            <a:off x="3373255" y="5562600"/>
            <a:ext cx="2397490" cy="923330"/>
          </a:xfrm>
          <a:prstGeom prst="rect">
            <a:avLst/>
          </a:prstGeom>
          <a:noFill/>
        </p:spPr>
        <p:txBody>
          <a:bodyPr wrap="square" rtlCol="0">
            <a:spAutoFit/>
          </a:bodyPr>
          <a:lstStyle/>
          <a:p>
            <a:r>
              <a:rPr lang="en-US" dirty="0" smtClean="0"/>
              <a:t>Kitchen Gardening, nutritious meals &amp; health </a:t>
            </a:r>
          </a:p>
        </p:txBody>
      </p:sp>
      <p:pic>
        <p:nvPicPr>
          <p:cNvPr id="88068" name="Picture 4" descr="C:\Users\User\Desktop\ECD poster\growth monitoring &amp; medical checkups\DSC07076.JPG"/>
          <p:cNvPicPr>
            <a:picLocks noChangeAspect="1" noChangeArrowheads="1"/>
          </p:cNvPicPr>
          <p:nvPr/>
        </p:nvPicPr>
        <p:blipFill>
          <a:blip r:embed="rId5" cstate="print"/>
          <a:srcRect/>
          <a:stretch>
            <a:fillRect/>
          </a:stretch>
        </p:blipFill>
        <p:spPr bwMode="auto">
          <a:xfrm>
            <a:off x="6248400" y="1143000"/>
            <a:ext cx="2743200" cy="2057400"/>
          </a:xfrm>
          <a:prstGeom prst="rect">
            <a:avLst/>
          </a:prstGeom>
          <a:ln>
            <a:noFill/>
          </a:ln>
          <a:effectLst>
            <a:outerShdw blurRad="292100" dist="139700" dir="2700000" algn="tl" rotWithShape="0">
              <a:srgbClr val="333333">
                <a:alpha val="65000"/>
              </a:srgbClr>
            </a:outerShdw>
          </a:effectLst>
        </p:spPr>
      </p:pic>
      <p:pic>
        <p:nvPicPr>
          <p:cNvPr id="88069" name="Picture 5" descr="C:\Users\User\Desktop\ECD poster\growth monitoring &amp; medical checkups\DSCN0226 - Copy.JPG"/>
          <p:cNvPicPr>
            <a:picLocks noChangeAspect="1" noChangeArrowheads="1"/>
          </p:cNvPicPr>
          <p:nvPr/>
        </p:nvPicPr>
        <p:blipFill>
          <a:blip r:embed="rId6" cstate="print"/>
          <a:srcRect/>
          <a:stretch>
            <a:fillRect/>
          </a:stretch>
        </p:blipFill>
        <p:spPr bwMode="auto">
          <a:xfrm>
            <a:off x="6248400" y="3352800"/>
            <a:ext cx="2743200" cy="2209801"/>
          </a:xfrm>
          <a:prstGeom prst="rect">
            <a:avLst/>
          </a:prstGeom>
          <a:ln>
            <a:noFill/>
          </a:ln>
          <a:effectLst>
            <a:outerShdw blurRad="292100" dist="139700" dir="2700000" algn="tl" rotWithShape="0">
              <a:srgbClr val="333333">
                <a:alpha val="65000"/>
              </a:srgbClr>
            </a:outerShdw>
          </a:effectLst>
        </p:spPr>
      </p:pic>
      <p:sp>
        <p:nvSpPr>
          <p:cNvPr id="3" name="Title 2"/>
          <p:cNvSpPr>
            <a:spLocks noGrp="1"/>
          </p:cNvSpPr>
          <p:nvPr>
            <p:ph type="title"/>
          </p:nvPr>
        </p:nvSpPr>
        <p:spPr/>
        <p:txBody>
          <a:bodyPr/>
          <a:lstStyle/>
          <a:p>
            <a:r>
              <a:rPr lang="en-US" dirty="0" smtClean="0"/>
              <a:t> </a:t>
            </a:r>
            <a:endParaRPr lang="en-US" dirty="0"/>
          </a:p>
        </p:txBody>
      </p:sp>
      <p:sp>
        <p:nvSpPr>
          <p:cNvPr id="14" name="TextBox 13"/>
          <p:cNvSpPr txBox="1"/>
          <p:nvPr/>
        </p:nvSpPr>
        <p:spPr>
          <a:xfrm>
            <a:off x="3302000" y="1342205"/>
            <a:ext cx="2641600" cy="366570"/>
          </a:xfrm>
          <a:prstGeom prst="rect">
            <a:avLst/>
          </a:prstGeom>
          <a:noFill/>
        </p:spPr>
        <p:txBody>
          <a:bodyPr wrap="square" rtlCol="0">
            <a:spAutoFit/>
          </a:bodyPr>
          <a:lstStyle/>
          <a:p>
            <a:r>
              <a:rPr lang="en-US" dirty="0" smtClean="0"/>
              <a:t>Sessions with mothers</a:t>
            </a:r>
          </a:p>
        </p:txBody>
      </p:sp>
      <p:sp>
        <p:nvSpPr>
          <p:cNvPr id="15" name="TextBox 14"/>
          <p:cNvSpPr txBox="1"/>
          <p:nvPr/>
        </p:nvSpPr>
        <p:spPr>
          <a:xfrm>
            <a:off x="1371600" y="533400"/>
            <a:ext cx="6477000" cy="707886"/>
          </a:xfrm>
          <a:prstGeom prst="rect">
            <a:avLst/>
          </a:prstGeom>
          <a:noFill/>
        </p:spPr>
        <p:txBody>
          <a:bodyPr wrap="square" rtlCol="0">
            <a:spAutoFit/>
          </a:bodyPr>
          <a:lstStyle/>
          <a:p>
            <a:r>
              <a:rPr lang="en-US" sz="4000" dirty="0" smtClean="0">
                <a:solidFill>
                  <a:srgbClr val="0070C0"/>
                </a:solidFill>
              </a:rPr>
              <a:t>ECD Centre “</a:t>
            </a:r>
            <a:r>
              <a:rPr lang="en-US" sz="4000" dirty="0" err="1" smtClean="0">
                <a:solidFill>
                  <a:srgbClr val="0070C0"/>
                </a:solidFill>
              </a:rPr>
              <a:t>Pahnjo</a:t>
            </a:r>
            <a:r>
              <a:rPr lang="en-US" sz="4000" dirty="0" smtClean="0">
                <a:solidFill>
                  <a:srgbClr val="0070C0"/>
                </a:solidFill>
              </a:rPr>
              <a:t> </a:t>
            </a:r>
            <a:r>
              <a:rPr lang="en-US" sz="4000" dirty="0" err="1" smtClean="0">
                <a:solidFill>
                  <a:srgbClr val="0070C0"/>
                </a:solidFill>
              </a:rPr>
              <a:t>Verho</a:t>
            </a:r>
            <a:r>
              <a:rPr lang="en-US" sz="4000" dirty="0" smtClean="0">
                <a:solidFill>
                  <a:srgbClr val="0070C0"/>
                </a:solidFill>
              </a:rPr>
              <a:t>”</a:t>
            </a:r>
            <a:endParaRPr lang="en-US" sz="4000" dirty="0">
              <a:solidFill>
                <a:srgbClr val="0070C0"/>
              </a:solidFill>
            </a:endParaRPr>
          </a:p>
        </p:txBody>
      </p:sp>
      <p:pic>
        <p:nvPicPr>
          <p:cNvPr id="16" name="Picture 15" descr="C:\Users\Farooq\Desktop\images.jpg"/>
          <p:cNvPicPr/>
          <p:nvPr/>
        </p:nvPicPr>
        <p:blipFill>
          <a:blip r:embed="rId7" cstate="print"/>
          <a:srcRect/>
          <a:stretch>
            <a:fillRect/>
          </a:stretch>
        </p:blipFill>
        <p:spPr bwMode="auto">
          <a:xfrm>
            <a:off x="228600" y="152400"/>
            <a:ext cx="762000" cy="990600"/>
          </a:xfrm>
          <a:prstGeom prst="rect">
            <a:avLst/>
          </a:prstGeom>
          <a:noFill/>
          <a:ln w="9525">
            <a:noFill/>
            <a:miter lim="800000"/>
            <a:headEnd/>
            <a:tailEnd/>
          </a:ln>
        </p:spPr>
      </p:pic>
      <p:pic>
        <p:nvPicPr>
          <p:cNvPr id="17" name="Picture 16"/>
          <p:cNvPicPr/>
          <p:nvPr/>
        </p:nvPicPr>
        <p:blipFill>
          <a:blip r:embed="rId8" cstate="print"/>
          <a:srcRect/>
          <a:stretch>
            <a:fillRect/>
          </a:stretch>
        </p:blipFill>
        <p:spPr bwMode="auto">
          <a:xfrm>
            <a:off x="8278738" y="152400"/>
            <a:ext cx="636662" cy="929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52600" y="2362200"/>
            <a:ext cx="6324600" cy="1371602"/>
          </a:xfrm>
        </p:spPr>
        <p:txBody>
          <a:bodyPr/>
          <a:lstStyle/>
          <a:p>
            <a:pPr algn="ctr"/>
            <a:r>
              <a:rPr lang="en-US" sz="2000" b="1" dirty="0" smtClean="0">
                <a:solidFill>
                  <a:srgbClr val="C00000"/>
                </a:solidFill>
                <a:latin typeface="Times New Roman" pitchFamily="18" charset="0"/>
                <a:cs typeface="Times New Roman" pitchFamily="18" charset="0"/>
              </a:rPr>
              <a:t>“</a:t>
            </a:r>
            <a:r>
              <a:rPr lang="en-US" sz="2000" b="1" i="1" dirty="0" smtClean="0">
                <a:solidFill>
                  <a:srgbClr val="C00000"/>
                </a:solidFill>
                <a:latin typeface="Times New Roman" pitchFamily="18" charset="0"/>
                <a:cs typeface="Times New Roman" pitchFamily="18" charset="0"/>
              </a:rPr>
              <a:t>CHILDREN, ESPECIALLY GIRLS AGED 2-12 HAVE ACCESS TO QUALITY EDUCATION WITH IMPROVED INFRASTRUCTURE AND SAFE LEARNING ENVIRONMENT</a:t>
            </a:r>
            <a:r>
              <a:rPr lang="en-GB" sz="2000" b="1" i="1" dirty="0" smtClean="0">
                <a:solidFill>
                  <a:srgbClr val="C00000"/>
                </a:solidFill>
                <a:latin typeface="Times New Roman" pitchFamily="18" charset="0"/>
                <a:cs typeface="Times New Roman" pitchFamily="18" charset="0"/>
              </a:rPr>
              <a:t>”</a:t>
            </a:r>
            <a:endParaRPr lang="en-US" sz="2000" dirty="0">
              <a:solidFill>
                <a:srgbClr val="C00000"/>
              </a:solidFill>
              <a:latin typeface="Times New Roman" pitchFamily="18" charset="0"/>
              <a:cs typeface="Times New Roman" pitchFamily="18" charset="0"/>
            </a:endParaRPr>
          </a:p>
        </p:txBody>
      </p:sp>
      <p:sp>
        <p:nvSpPr>
          <p:cNvPr id="6" name="Text Placeholder 5"/>
          <p:cNvSpPr>
            <a:spLocks noGrp="1"/>
          </p:cNvSpPr>
          <p:nvPr>
            <p:ph type="body" idx="2"/>
          </p:nvPr>
        </p:nvSpPr>
        <p:spPr>
          <a:xfrm>
            <a:off x="685800" y="1676400"/>
            <a:ext cx="1447800" cy="4572000"/>
          </a:xfrm>
        </p:spPr>
        <p:txBody>
          <a:bodyPr vert="vert">
            <a:normAutofit/>
          </a:bodyPr>
          <a:lstStyle/>
          <a:p>
            <a:endParaRPr lang="en-US" dirty="0" smtClean="0"/>
          </a:p>
          <a:p>
            <a:endParaRPr lang="en-US" dirty="0" smtClean="0"/>
          </a:p>
        </p:txBody>
      </p:sp>
      <p:pic>
        <p:nvPicPr>
          <p:cNvPr id="7" name="Picture 6" descr="C:\Users\Farooq\Desktop\images.jpg"/>
          <p:cNvPicPr/>
          <p:nvPr/>
        </p:nvPicPr>
        <p:blipFill>
          <a:blip r:embed="rId3" cstate="print"/>
          <a:srcRect/>
          <a:stretch>
            <a:fillRect/>
          </a:stretch>
        </p:blipFill>
        <p:spPr bwMode="auto">
          <a:xfrm>
            <a:off x="228600" y="228600"/>
            <a:ext cx="1019175" cy="1390650"/>
          </a:xfrm>
          <a:prstGeom prst="rect">
            <a:avLst/>
          </a:prstGeom>
          <a:noFill/>
          <a:ln w="9525">
            <a:noFill/>
            <a:miter lim="800000"/>
            <a:headEnd/>
            <a:tailEnd/>
          </a:ln>
        </p:spPr>
      </p:pic>
      <p:pic>
        <p:nvPicPr>
          <p:cNvPr id="8" name="Picture 7"/>
          <p:cNvPicPr/>
          <p:nvPr/>
        </p:nvPicPr>
        <p:blipFill>
          <a:blip r:embed="rId4" cstate="print"/>
          <a:srcRect/>
          <a:stretch>
            <a:fillRect/>
          </a:stretch>
        </p:blipFill>
        <p:spPr bwMode="auto">
          <a:xfrm>
            <a:off x="8077200" y="381000"/>
            <a:ext cx="851535" cy="1304925"/>
          </a:xfrm>
          <a:prstGeom prst="rect">
            <a:avLst/>
          </a:prstGeom>
          <a:noFill/>
          <a:ln w="9525">
            <a:noFill/>
            <a:miter lim="800000"/>
            <a:headEnd/>
            <a:tailEnd/>
          </a:ln>
        </p:spPr>
      </p:pic>
      <p:sp>
        <p:nvSpPr>
          <p:cNvPr id="9" name="Content Placeholder 8"/>
          <p:cNvSpPr>
            <a:spLocks noGrp="1"/>
          </p:cNvSpPr>
          <p:nvPr>
            <p:ph sz="half" idx="1"/>
          </p:nvPr>
        </p:nvSpPr>
        <p:spPr>
          <a:xfrm>
            <a:off x="1066800" y="1066800"/>
            <a:ext cx="7162800" cy="3886200"/>
          </a:xfrm>
        </p:spPr>
        <p:txBody>
          <a:bodyPr>
            <a:normAutofit fontScale="92500" lnSpcReduction="10000"/>
          </a:bodyPr>
          <a:lstStyle/>
          <a:p>
            <a:pPr marL="274320" lvl="2" indent="-274320">
              <a:buClr>
                <a:schemeClr val="accent3"/>
              </a:buClr>
              <a:buSzPct val="95000"/>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endParaRPr lang="en-US" sz="2000" b="1" dirty="0" smtClean="0"/>
          </a:p>
          <a:p>
            <a:pPr marL="274320" lvl="2" indent="-274320">
              <a:buClr>
                <a:schemeClr val="accent3"/>
              </a:buClr>
              <a:buSzPct val="95000"/>
              <a:buNone/>
            </a:pPr>
            <a:r>
              <a:rPr lang="en-US" sz="2000" b="1" dirty="0" smtClean="0"/>
              <a:t>            </a:t>
            </a:r>
            <a:r>
              <a:rPr lang="en-US" sz="4000" b="1" dirty="0" smtClean="0">
                <a:solidFill>
                  <a:schemeClr val="accent6">
                    <a:lumMod val="50000"/>
                  </a:schemeClr>
                </a:solidFill>
              </a:rPr>
              <a:t>                Thank you</a:t>
            </a:r>
            <a:endParaRPr lang="en-US" sz="2000" b="1" dirty="0" smtClean="0">
              <a:solidFill>
                <a:schemeClr val="accent6">
                  <a:lumMod val="50000"/>
                </a:schemeClr>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546</TotalTime>
  <Words>1114</Words>
  <Application>Microsoft Office PowerPoint</Application>
  <PresentationFormat>On-screen Show (4:3)</PresentationFormat>
  <Paragraphs>206</Paragraphs>
  <Slides>22</Slides>
  <Notes>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Flow</vt:lpstr>
      <vt:lpstr>“CHILDREN, ESPECIALLY GIRLS AGED 2-12 HAVE ACCESS TO QUALITY EDUCATION WITH IMPROVED INFRASTRUCTURE AND SAFE LEARNING ENVIRONMENT”   Prepared By:  ITA Shikarpur.</vt:lpstr>
      <vt:lpstr>Components of ITA</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“CHILDREN, ESPECIALLY GIRLS AGED 2-12 HAVE ACCESS TO QUALITY EDUCATION WITH IMPROVED INFRASTRUCTURE AND SAFE LEARNING ENVIRONMENT”</vt:lpstr>
      <vt:lpstr>Slide 14</vt:lpstr>
      <vt:lpstr>Slide 15</vt:lpstr>
      <vt:lpstr>Slide 16</vt:lpstr>
      <vt:lpstr>Pictorial View Of Kits</vt:lpstr>
      <vt:lpstr>“CHILDREN, ESPECIALLY GIRLS AGED 2-12 HAVE ACCESS TO QUALITY EDUCATION WITH IMPROVED INFRASTRUCTURE AND SAFE LEARNING ENVIRONMENT”</vt:lpstr>
      <vt:lpstr>Student Kits Distributed So Far in 10 Schools of  District Shikarpur</vt:lpstr>
      <vt:lpstr>Slide 20</vt:lpstr>
      <vt:lpstr> </vt:lpstr>
      <vt:lpstr>“CHILDREN, ESPECIALLY GIRLS AGED 2-12 HAVE ACCESS TO QUALITY EDUCATION WITH IMPROVED INFRASTRUCTURE AND SAFE LEARNING ENVIRONMENT”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 ESPECIALLY GIRLS AGED 2-12 HAVE ACCESS TO QUALITY EDUCATION WITH IMPROVED INFRASTRUCTURE AND SAFE LEARNING ENVIRONMENT”</dc:title>
  <dc:creator>Farooq</dc:creator>
  <cp:lastModifiedBy>PM</cp:lastModifiedBy>
  <cp:revision>107</cp:revision>
  <dcterms:created xsi:type="dcterms:W3CDTF">2012-10-17T07:37:28Z</dcterms:created>
  <dcterms:modified xsi:type="dcterms:W3CDTF">2013-06-26T18:04:33Z</dcterms:modified>
</cp:coreProperties>
</file>